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5" r:id="rId8"/>
    <p:sldId id="264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04" autoAdjust="0"/>
    <p:restoredTop sz="93447" autoAdjust="0"/>
  </p:normalViewPr>
  <p:slideViewPr>
    <p:cSldViewPr snapToGrid="0">
      <p:cViewPr>
        <p:scale>
          <a:sx n="121" d="100"/>
          <a:sy n="121" d="100"/>
        </p:scale>
        <p:origin x="-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8B28A-B729-27BD-3A44-AC61A5164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C6C5B84-B63B-DBBC-75D0-351CD745D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EC9D65-8AF6-EB88-D83A-249C0086C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040685-898F-74E7-624F-6168A102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8A3B78-1F37-1049-0419-A9362E581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70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A13D5-A2C6-E7A6-E5AC-16B22BB8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AE18EB-D553-DA71-5190-5470C24AC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DB02BF-5B66-D3BF-29D4-F64ADEA9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27E820-C4D0-3762-E9CD-1ED3B3DC8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89C000A-84B1-2D84-C969-16765AEA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02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F5463D-5E8C-A7F1-8490-03535EE71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89229D-CC65-60A6-6E90-EDDBE4786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ED3210-4183-ACF2-1F8A-110ADAF94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52A55C-12D1-7818-977A-E9C0F714F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3D72E8-45EA-E886-FEB1-A01AC5DFB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66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A83F0-6243-24CF-E60B-9C8FF6F4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780800-E83C-53B8-6485-2F548AEA64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1F65DA-8401-055E-CD3F-C4FDEE7BC5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695687-1D20-5B31-F537-A6785BE2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0513E1-8FDB-A858-DE59-D3C0B239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D163E4-AED0-15FA-48E4-1D6738A9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953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FEEA46-F290-650C-CB78-DF9BBC2AD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791272-9158-2EB8-271A-D64F60903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F77CFF-104E-246C-6D77-03CFFED7BF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367181-88B5-5096-1D34-A799D3224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7917692-6C1C-B2D5-DF62-621D15D6E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A85760C-CB9F-0488-07F3-2EEBB071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1680C27-4B3E-3513-AA70-063F8B200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E70D78D-DAC3-4EE7-8E30-C5F7DCAF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2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2E627-A6D0-7626-39AF-D52527D2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806E5D6-9DE7-EA2A-23A8-9D0A6092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FEB965-8586-0018-6B13-F4A8154F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DB7A7F-8EB7-0850-4762-32466C94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62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6C2461A-3A63-1E14-8256-65D6951CF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1482EC-E4CE-12BA-B0ED-0AC73B27E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DB694B-3CD1-18E9-E5B2-C464710FF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800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43022-05ED-D4A3-2FD6-6BCAE74D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B62AD4-5844-DA9B-B4E8-CFE82394E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66DE9A-886B-30A7-122B-810520113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0890A6-0A6C-8153-796E-B5DE4F7D6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938D56-E3A8-D383-3C62-DFEB1BED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2AFA67-4656-BE41-3A11-48E8B4E1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754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34DEC5-4572-950F-671F-2502F4A91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17AD8EC-CB67-8D4E-ACFC-6001FACCE9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310AAB-A7F3-A1A1-AB82-B2316D27A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B302D4B-922A-29D5-2744-D47D87BB6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CBFD1F-9E39-5F0E-5FB0-CE13648A4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AB8D4B-1F1E-7250-5ACF-A936786CE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33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D39D6E-C379-E336-B795-83FB199F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4F5BCE5-DBD3-8C1E-CEED-86CFAA9F2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9A803F-5573-DCA1-14A6-6BD1E2D9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1D5708-38D1-CE0E-324E-0432F770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D47E8A-24AF-BEAB-AAA3-DD0CC0C7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314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AC1D759-DE1E-BFA7-A6CB-D2FCF480E3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78D1E40-34B7-E885-0E80-5D932E12A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93AEBCF-AD66-E51F-7A9C-61A3CA347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D39C10-29DC-BA1E-2C8A-865EB1DB8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95DA4E-24C3-FA15-EC5A-70F371F63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66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547B764-E3EE-8B48-DAA2-2C1B0E26E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8B5029-8BA4-0BFA-D74C-93D3C53EF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C533C0-A6CE-F7F4-9392-83AD6C314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0E86-E46F-4A08-B725-C01E6AA1608D}" type="datetimeFigureOut">
              <a:rPr lang="de-DE" smtClean="0"/>
              <a:t>13.02.23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BC0D2F-C255-78C3-302A-CBC1D1098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A032E7-E741-2460-4C07-0C8448532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61CE4-EA07-4E88-9DFE-AC2883A35F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10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svg"/><Relationship Id="rId4" Type="http://schemas.openxmlformats.org/officeDocument/2006/relationships/image" Target="../media/image3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publicdomainvectors.org/de/kostenlose-vektorgrafiken/Hand-und-Finger/80587.html" TargetMode="External"/><Relationship Id="rId7" Type="http://schemas.openxmlformats.org/officeDocument/2006/relationships/image" Target="../media/image21.png"/><Relationship Id="rId2" Type="http://schemas.openxmlformats.org/officeDocument/2006/relationships/hyperlink" Target="https://publicdomainvectors.org/de/kostenlose-vektorgrafiken/Gl%C3%BChbirne-Zeichen/61745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exels.com/de-de/foto/2-kaninchen-die-tagsuber-gras-essen-33152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openclipart.org/detail/256894/ipad-outline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freesvg.org/person-holding-tablet" TargetMode="Externa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D62C9E5-9FAD-C959-8A89-129F4BC0C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17370">
            <a:off x="7143489" y="973406"/>
            <a:ext cx="3045600" cy="3045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133CB5F-0EAD-178E-4F3B-DDDA649B5C9C}"/>
              </a:ext>
            </a:extLst>
          </p:cNvPr>
          <p:cNvSpPr txBox="1"/>
          <p:nvPr/>
        </p:nvSpPr>
        <p:spPr>
          <a:xfrm>
            <a:off x="1362436" y="937383"/>
            <a:ext cx="597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Grundschrift (TrueType)"/>
              </a:rPr>
              <a:t>Tippkarte – Scrollen/Runterwischen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E707826-B07D-A3CC-CCA6-18EC2463C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1824">
            <a:off x="8650145" y="2009213"/>
            <a:ext cx="1007325" cy="1007325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01CE814-37CD-1711-32E8-B6CAFE2D061F}"/>
              </a:ext>
            </a:extLst>
          </p:cNvPr>
          <p:cNvCxnSpPr>
            <a:cxnSpLocks/>
          </p:cNvCxnSpPr>
          <p:nvPr/>
        </p:nvCxnSpPr>
        <p:spPr>
          <a:xfrm flipV="1">
            <a:off x="8666289" y="1653225"/>
            <a:ext cx="376673" cy="842981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B7AC1969-5410-CCDA-2D11-E8009381B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18A9E7AE-CBE3-CB1E-34DA-CD7A1379FD98}"/>
              </a:ext>
            </a:extLst>
          </p:cNvPr>
          <p:cNvSpPr txBox="1"/>
          <p:nvPr/>
        </p:nvSpPr>
        <p:spPr>
          <a:xfrm>
            <a:off x="917701" y="1800658"/>
            <a:ext cx="47181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Grundschrift (TrueType)"/>
              </a:rPr>
              <a:t>Du kannst eine Seite vollständig sehen </a:t>
            </a:r>
          </a:p>
          <a:p>
            <a:r>
              <a:rPr lang="de-DE" sz="2000" dirty="0">
                <a:latin typeface="Grundschrift (TrueType)"/>
              </a:rPr>
              <a:t>oder  lesen, wenn du mit dem Finger auf</a:t>
            </a:r>
          </a:p>
          <a:p>
            <a:r>
              <a:rPr lang="de-DE" sz="2000" dirty="0">
                <a:latin typeface="Grundschrift (TrueType)"/>
              </a:rPr>
              <a:t>der Seite runterziehst oder runterwischst. </a:t>
            </a:r>
          </a:p>
        </p:txBody>
      </p:sp>
    </p:spTree>
    <p:extLst>
      <p:ext uri="{BB962C8B-B14F-4D97-AF65-F5344CB8AC3E}">
        <p14:creationId xmlns:p14="http://schemas.microsoft.com/office/powerpoint/2010/main" val="171311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A4FDA49-3592-A100-096D-06DC95965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888F838-5C2F-3871-1382-1AAB7F86F07B}"/>
              </a:ext>
            </a:extLst>
          </p:cNvPr>
          <p:cNvSpPr txBox="1"/>
          <p:nvPr/>
        </p:nvSpPr>
        <p:spPr>
          <a:xfrm>
            <a:off x="1362436" y="937383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>
                <a:latin typeface="Grundschrift (TrueType)"/>
              </a:rPr>
              <a:t>Tippkarte – Copy/Paste Funktion (Kopieren und Einfügen)</a:t>
            </a:r>
            <a:endParaRPr lang="de-DE" sz="28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C26BED3-FC5E-15ED-06FC-4BD09EE2E480}"/>
              </a:ext>
            </a:extLst>
          </p:cNvPr>
          <p:cNvSpPr txBox="1"/>
          <p:nvPr/>
        </p:nvSpPr>
        <p:spPr>
          <a:xfrm>
            <a:off x="917701" y="1977953"/>
            <a:ext cx="71323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latin typeface="Grundschrift (TrueType)"/>
              </a:rPr>
              <a:t>Schritt 1: </a:t>
            </a:r>
          </a:p>
          <a:p>
            <a:r>
              <a:rPr lang="de-DE" dirty="0">
                <a:latin typeface="Grundschrift (TrueType)"/>
              </a:rPr>
              <a:t>Markiere mit deinem Finger einen Text oder ein Foto.</a:t>
            </a:r>
          </a:p>
          <a:p>
            <a:endParaRPr lang="de-DE" dirty="0">
              <a:highlight>
                <a:srgbClr val="C0C0C0"/>
              </a:highlight>
              <a:latin typeface="Grundschrift (TrueType)"/>
            </a:endParaRPr>
          </a:p>
          <a:p>
            <a:endParaRPr lang="de-DE" dirty="0">
              <a:highlight>
                <a:srgbClr val="C0C0C0"/>
              </a:highlight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Es erscheint eine Leiste mit verschiedenen Funktionen. Wähle jetzt „</a:t>
            </a:r>
            <a:r>
              <a:rPr lang="de-DE" b="1" dirty="0">
                <a:latin typeface="Grundschrift (TrueType)"/>
              </a:rPr>
              <a:t>Kopieren</a:t>
            </a:r>
            <a:r>
              <a:rPr lang="de-DE" dirty="0">
                <a:latin typeface="Grundschrift (TrueType)"/>
              </a:rPr>
              <a:t>“.</a:t>
            </a:r>
          </a:p>
          <a:p>
            <a:endParaRPr lang="de-DE" dirty="0">
              <a:latin typeface="Grundschrift (TrueType)"/>
            </a:endParaRPr>
          </a:p>
          <a:p>
            <a:endParaRPr lang="de-DE" u="sng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3:</a:t>
            </a:r>
          </a:p>
          <a:p>
            <a:r>
              <a:rPr lang="de-DE" dirty="0">
                <a:latin typeface="Grundschrift (TrueType)"/>
              </a:rPr>
              <a:t>Gehe dahin, wo du das Bild oder den Text hinhaben willst. </a:t>
            </a:r>
          </a:p>
          <a:p>
            <a:r>
              <a:rPr lang="de-DE" dirty="0">
                <a:latin typeface="Grundschrift (TrueType)"/>
              </a:rPr>
              <a:t>Drücke nun lange auf den Bildschirm. </a:t>
            </a:r>
          </a:p>
          <a:p>
            <a:r>
              <a:rPr lang="de-DE" dirty="0">
                <a:latin typeface="Grundschrift (TrueType)"/>
              </a:rPr>
              <a:t>Es erscheint eine Leiste mit verschiedenen Funktionen. Wähle jetzt „</a:t>
            </a:r>
            <a:r>
              <a:rPr lang="de-DE" b="1" dirty="0">
                <a:latin typeface="Grundschrift (TrueType)"/>
              </a:rPr>
              <a:t>Einfügen</a:t>
            </a:r>
            <a:r>
              <a:rPr lang="de-DE" dirty="0">
                <a:latin typeface="Grundschrift (TrueType)"/>
              </a:rPr>
              <a:t>“ oder „Einsetzen“.</a:t>
            </a:r>
          </a:p>
          <a:p>
            <a:r>
              <a:rPr lang="de-DE" dirty="0">
                <a:latin typeface="Grundschrift (TrueType)"/>
              </a:rPr>
              <a:t>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B2DCDA4-F48A-7F8A-3B6A-D74AAD672D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438" r="55581"/>
          <a:stretch/>
        </p:blipFill>
        <p:spPr>
          <a:xfrm>
            <a:off x="8074924" y="3397338"/>
            <a:ext cx="2869782" cy="1116634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046AC2D-16C1-4477-77DA-3CC786D8CC14}"/>
              </a:ext>
            </a:extLst>
          </p:cNvPr>
          <p:cNvCxnSpPr>
            <a:cxnSpLocks/>
          </p:cNvCxnSpPr>
          <p:nvPr/>
        </p:nvCxnSpPr>
        <p:spPr>
          <a:xfrm flipH="1" flipV="1">
            <a:off x="10048351" y="3658599"/>
            <a:ext cx="203200" cy="2111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B121AB7A-57AA-7F6C-C697-C5C9801655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00" t="26455" r="55556" b="65181"/>
          <a:stretch/>
        </p:blipFill>
        <p:spPr>
          <a:xfrm>
            <a:off x="9215231" y="5216386"/>
            <a:ext cx="2600960" cy="573659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C4B18DB1-CF7D-796F-44CC-CDF658EEA62F}"/>
              </a:ext>
            </a:extLst>
          </p:cNvPr>
          <p:cNvSpPr txBox="1"/>
          <p:nvPr/>
        </p:nvSpPr>
        <p:spPr>
          <a:xfrm>
            <a:off x="8267061" y="2231802"/>
            <a:ext cx="209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rundschrift (TrueType)"/>
              </a:rPr>
              <a:t> </a:t>
            </a:r>
            <a:r>
              <a:rPr lang="de-DE" dirty="0">
                <a:highlight>
                  <a:srgbClr val="C0C0C0"/>
                </a:highlight>
                <a:latin typeface="Grundschrift (TrueType)"/>
              </a:rPr>
              <a:t>Ich esse gerne Eis. 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15D1799-424F-3261-3856-926AFA2942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15887">
            <a:off x="9881451" y="2203434"/>
            <a:ext cx="957141" cy="95714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5169101-6E28-6428-9BF7-19CBAB4EC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4435" y="5310175"/>
            <a:ext cx="1280271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2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05BF1A6-58D2-FE8B-1ADB-7E02C3BB3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82F8BE7-9547-CC18-1C23-AB1B4A705ED6}"/>
              </a:ext>
            </a:extLst>
          </p:cNvPr>
          <p:cNvSpPr txBox="1"/>
          <p:nvPr/>
        </p:nvSpPr>
        <p:spPr>
          <a:xfrm>
            <a:off x="1362436" y="937383"/>
            <a:ext cx="600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Grundschrift (TrueType)"/>
              </a:rPr>
              <a:t>Tippkarte</a:t>
            </a:r>
            <a:r>
              <a:rPr lang="de-DE" b="1" dirty="0">
                <a:latin typeface="Grundschrift (TrueType)"/>
              </a:rPr>
              <a:t> </a:t>
            </a:r>
            <a:r>
              <a:rPr lang="de-DE" sz="2800" b="1" dirty="0">
                <a:latin typeface="Grundschrift (TrueType)"/>
              </a:rPr>
              <a:t>- Vorlesefunktion</a:t>
            </a:r>
            <a:r>
              <a:rPr lang="de-DE" b="1" dirty="0">
                <a:latin typeface="Grundschrift (TrueType)"/>
              </a:rPr>
              <a:t>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F56C99C-EF4C-2F03-5A7C-5D1B1237A7E4}"/>
              </a:ext>
            </a:extLst>
          </p:cNvPr>
          <p:cNvSpPr txBox="1"/>
          <p:nvPr/>
        </p:nvSpPr>
        <p:spPr>
          <a:xfrm>
            <a:off x="917701" y="2047096"/>
            <a:ext cx="5454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latin typeface="Grundschrift (TrueType)"/>
              </a:rPr>
              <a:t>Schritt 1: </a:t>
            </a:r>
          </a:p>
          <a:p>
            <a:r>
              <a:rPr lang="de-DE" dirty="0">
                <a:latin typeface="Grundschrift (TrueType)"/>
              </a:rPr>
              <a:t>Markiere mit deinem Finger einen Text oder ein Foto.</a:t>
            </a: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Es erscheint eine Leiste mit verschiedenen Funktionen. Wähle jetzt </a:t>
            </a:r>
            <a:r>
              <a:rPr lang="de-DE" b="1" dirty="0">
                <a:latin typeface="Grundschrift (TrueType)"/>
              </a:rPr>
              <a:t>„Sprechen“ </a:t>
            </a:r>
            <a:r>
              <a:rPr lang="de-DE" dirty="0">
                <a:latin typeface="Grundschrift (TrueType)"/>
              </a:rPr>
              <a:t>oder </a:t>
            </a:r>
            <a:r>
              <a:rPr lang="de-DE" b="1" dirty="0">
                <a:latin typeface="Grundschrift (TrueType)"/>
              </a:rPr>
              <a:t>„Vorlesen“.</a:t>
            </a: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54AA5B2-8794-A330-EBB7-1913E3E9A3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02" r="55698" b="49798"/>
          <a:stretch/>
        </p:blipFill>
        <p:spPr>
          <a:xfrm>
            <a:off x="7548879" y="3316913"/>
            <a:ext cx="3174407" cy="107831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473D99A-5F9F-3333-E47A-906664C4D6CB}"/>
              </a:ext>
            </a:extLst>
          </p:cNvPr>
          <p:cNvSpPr txBox="1"/>
          <p:nvPr/>
        </p:nvSpPr>
        <p:spPr>
          <a:xfrm>
            <a:off x="8267061" y="2231802"/>
            <a:ext cx="209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rundschrift (TrueType)"/>
              </a:rPr>
              <a:t> </a:t>
            </a:r>
            <a:r>
              <a:rPr lang="de-DE" dirty="0">
                <a:highlight>
                  <a:srgbClr val="C0C0C0"/>
                </a:highlight>
                <a:latin typeface="Grundschrift (TrueType)"/>
              </a:rPr>
              <a:t>Ich esse gerne Eis. 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787BD7B-ADD4-D573-AB9C-3955EACE7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15887">
            <a:off x="9881451" y="2203434"/>
            <a:ext cx="957141" cy="957141"/>
          </a:xfrm>
          <a:prstGeom prst="rect">
            <a:avLst/>
          </a:prstGeom>
        </p:spPr>
      </p:pic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104F5BD-712C-0535-37F3-21C869A39266}"/>
              </a:ext>
            </a:extLst>
          </p:cNvPr>
          <p:cNvCxnSpPr>
            <a:cxnSpLocks/>
            <a:stCxn id="7" idx="1"/>
          </p:cNvCxnSpPr>
          <p:nvPr/>
        </p:nvCxnSpPr>
        <p:spPr>
          <a:xfrm flipV="1">
            <a:off x="7548879" y="3644878"/>
            <a:ext cx="325232" cy="2111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8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0B44B41-4BEA-86EF-B83D-96AABBCBF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5589" y="4581731"/>
            <a:ext cx="1335232" cy="88465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8056952A-CD56-0673-FB0D-0F9A0F24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68CFAAB-06A0-1829-DE9F-D13204C90874}"/>
              </a:ext>
            </a:extLst>
          </p:cNvPr>
          <p:cNvSpPr txBox="1"/>
          <p:nvPr/>
        </p:nvSpPr>
        <p:spPr>
          <a:xfrm>
            <a:off x="1362436" y="93738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>
                <a:latin typeface="Grundschrift (TrueType)"/>
              </a:rPr>
              <a:t>Tippkarte – Fotofunktion/Fotosuche </a:t>
            </a:r>
            <a:endParaRPr lang="de-DE" sz="28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1A05315-06EF-B042-4514-F43FFE0AF33E}"/>
              </a:ext>
            </a:extLst>
          </p:cNvPr>
          <p:cNvSpPr txBox="1"/>
          <p:nvPr/>
        </p:nvSpPr>
        <p:spPr>
          <a:xfrm>
            <a:off x="917701" y="1860091"/>
            <a:ext cx="70413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latin typeface="Grundschrift (TrueType)"/>
              </a:rPr>
              <a:t>Schritt 1:</a:t>
            </a:r>
          </a:p>
          <a:p>
            <a:r>
              <a:rPr lang="de-DE" dirty="0">
                <a:latin typeface="Grundschrift (TrueType)"/>
              </a:rPr>
              <a:t>Gehe auf Google. Tippe auf die kleine Kamera ganz rechts. Dort steht „Suche anhand von Bildern“. Tippe auf das Symbol.</a:t>
            </a: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Ziehe ein Bild in das Kästchen hinein, mache ein Foto oder lade ein Foto hoch.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AA5EA8D-32F3-B173-2381-C9DFB6C6B6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75" t="27317" r="19350" b="40550"/>
          <a:stretch/>
        </p:blipFill>
        <p:spPr>
          <a:xfrm>
            <a:off x="8482645" y="1460603"/>
            <a:ext cx="3236388" cy="130048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1360DFB-3613-1AE6-A42F-CABA03B89D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458" t="27888" r="22218" b="12835"/>
          <a:stretch/>
        </p:blipFill>
        <p:spPr>
          <a:xfrm>
            <a:off x="5076823" y="4201062"/>
            <a:ext cx="2819828" cy="226599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1638F09-4F91-F28D-FC04-E96D565574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29" t="28481" r="21975" b="12090"/>
          <a:stretch/>
        </p:blipFill>
        <p:spPr>
          <a:xfrm>
            <a:off x="8482645" y="4168340"/>
            <a:ext cx="2877606" cy="2298717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9965CA4-C59F-668D-DE34-CB1868A41237}"/>
              </a:ext>
            </a:extLst>
          </p:cNvPr>
          <p:cNvCxnSpPr>
            <a:cxnSpLocks/>
          </p:cNvCxnSpPr>
          <p:nvPr/>
        </p:nvCxnSpPr>
        <p:spPr>
          <a:xfrm flipH="1" flipV="1">
            <a:off x="11393913" y="2280698"/>
            <a:ext cx="218967" cy="2593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FA45D21-664D-DE6A-126E-FE1B6DA36AB7}"/>
              </a:ext>
            </a:extLst>
          </p:cNvPr>
          <p:cNvCxnSpPr>
            <a:cxnSpLocks/>
          </p:cNvCxnSpPr>
          <p:nvPr/>
        </p:nvCxnSpPr>
        <p:spPr>
          <a:xfrm>
            <a:off x="4391521" y="5290734"/>
            <a:ext cx="1370604" cy="4673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id="{58A66E11-EF9C-E9C1-AEA0-B7BF4848E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577875">
            <a:off x="3819848" y="5063589"/>
            <a:ext cx="1143345" cy="11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448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4D978514-1AE3-A339-77A3-BC5D3ADBD1B0}"/>
              </a:ext>
            </a:extLst>
          </p:cNvPr>
          <p:cNvSpPr txBox="1"/>
          <p:nvPr/>
        </p:nvSpPr>
        <p:spPr>
          <a:xfrm>
            <a:off x="1362436" y="93738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b="1" dirty="0">
                <a:latin typeface="Grundschrift (TrueType)"/>
              </a:rPr>
              <a:t>Tippkarte - Diktierfunktion </a:t>
            </a:r>
            <a:endParaRPr lang="de-DE" sz="28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8EF2E75-0C65-ED6B-FE63-DCD85F5D6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FBA2EBB-B12F-DBC9-DF55-6CC7137396F4}"/>
              </a:ext>
            </a:extLst>
          </p:cNvPr>
          <p:cNvSpPr txBox="1"/>
          <p:nvPr/>
        </p:nvSpPr>
        <p:spPr>
          <a:xfrm>
            <a:off x="917701" y="2003980"/>
            <a:ext cx="6096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latin typeface="Grundschrift (TrueType)"/>
              </a:rPr>
              <a:t>Schritt 1: </a:t>
            </a:r>
          </a:p>
          <a:p>
            <a:r>
              <a:rPr lang="de-DE" dirty="0">
                <a:latin typeface="Grundschrift (TrueType)"/>
              </a:rPr>
              <a:t>Suche auf der Tastatur das Symbol eines kleinen</a:t>
            </a:r>
            <a:br>
              <a:rPr lang="de-DE" dirty="0">
                <a:latin typeface="Grundschrift (TrueType)"/>
              </a:rPr>
            </a:br>
            <a:r>
              <a:rPr lang="de-DE" dirty="0">
                <a:latin typeface="Grundschrift (TrueType)"/>
              </a:rPr>
              <a:t>Mikrofons.</a:t>
            </a: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Tippe auf das Symbol und spreche ein, wonach du suchst.</a:t>
            </a: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  <a:p>
            <a:endParaRPr lang="de-DE" dirty="0">
              <a:latin typeface="Grundschrift (TrueType)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A9B2AD0-470D-4D49-DE91-3F1285BC8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578" y="1772801"/>
            <a:ext cx="4846090" cy="1905119"/>
          </a:xfrm>
          <a:prstGeom prst="rect">
            <a:avLst/>
          </a:prstGeom>
        </p:spPr>
      </p:pic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1526838-4723-9F34-1975-7E74E076CCDF}"/>
              </a:ext>
            </a:extLst>
          </p:cNvPr>
          <p:cNvCxnSpPr>
            <a:cxnSpLocks/>
          </p:cNvCxnSpPr>
          <p:nvPr/>
        </p:nvCxnSpPr>
        <p:spPr>
          <a:xfrm flipH="1" flipV="1">
            <a:off x="7609840" y="3499898"/>
            <a:ext cx="325120" cy="3507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160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F35300F-2E0F-F578-9FD0-DCA241DCE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5B50E7F-F11F-7D73-8208-8293CD56AE39}"/>
              </a:ext>
            </a:extLst>
          </p:cNvPr>
          <p:cNvSpPr txBox="1"/>
          <p:nvPr/>
        </p:nvSpPr>
        <p:spPr>
          <a:xfrm>
            <a:off x="1362436" y="93738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undschrift (TrueType)"/>
                <a:ea typeface="+mn-ea"/>
                <a:cs typeface="+mn-cs"/>
              </a:rPr>
              <a:t>Tippkarte - </a:t>
            </a:r>
            <a:r>
              <a:rPr kumimoji="0" lang="de-DE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undschrift (TrueType)"/>
                <a:ea typeface="+mn-ea"/>
                <a:cs typeface="+mn-cs"/>
              </a:rPr>
              <a:t>BookCreator</a:t>
            </a:r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undschrift (TrueType)"/>
                <a:ea typeface="+mn-ea"/>
                <a:cs typeface="+mn-cs"/>
              </a:rPr>
              <a:t> 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5D42AC2-B583-9E8F-DAAF-E74FEB0BFA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97" b="70223"/>
          <a:stretch/>
        </p:blipFill>
        <p:spPr>
          <a:xfrm>
            <a:off x="7216987" y="1749086"/>
            <a:ext cx="3694853" cy="163068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3688E13-2A86-9451-0086-DDCA14E6B4DE}"/>
              </a:ext>
            </a:extLst>
          </p:cNvPr>
          <p:cNvSpPr txBox="1"/>
          <p:nvPr/>
        </p:nvSpPr>
        <p:spPr>
          <a:xfrm>
            <a:off x="917463" y="1910755"/>
            <a:ext cx="54051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latin typeface="Grundschrift (TrueType)"/>
              </a:rPr>
              <a:t>Schritt 1:</a:t>
            </a:r>
          </a:p>
          <a:p>
            <a:r>
              <a:rPr lang="de-DE" dirty="0">
                <a:latin typeface="Grundschrift (TrueType)"/>
              </a:rPr>
              <a:t>Tippe im </a:t>
            </a:r>
            <a:r>
              <a:rPr lang="de-DE" dirty="0" err="1">
                <a:latin typeface="Grundschrift (TrueType)"/>
              </a:rPr>
              <a:t>BookCreator</a:t>
            </a:r>
            <a:r>
              <a:rPr lang="de-DE" dirty="0">
                <a:latin typeface="Grundschrift (TrueType)"/>
              </a:rPr>
              <a:t> auf das Plus „</a:t>
            </a:r>
            <a:r>
              <a:rPr lang="de-DE" b="1" dirty="0">
                <a:latin typeface="Grundschrift (TrueType)"/>
              </a:rPr>
              <a:t>+</a:t>
            </a:r>
            <a:r>
              <a:rPr lang="de-DE" dirty="0">
                <a:latin typeface="Grundschrift (TrueType)"/>
              </a:rPr>
              <a:t>“ oben rechts in der Ecke.</a:t>
            </a: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Wähle die gewünschte Funktion.</a:t>
            </a:r>
          </a:p>
          <a:p>
            <a:endParaRPr lang="de-DE" dirty="0">
              <a:latin typeface="Grundschrift (TrueType)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C50D53D-7DDD-F93C-40E3-3E16DA289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391434">
            <a:off x="9809460" y="1604658"/>
            <a:ext cx="457240" cy="48162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DB836E6-507C-AB54-3393-64982EF7CE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875" t="6668" r="-875" b="30462"/>
          <a:stretch/>
        </p:blipFill>
        <p:spPr>
          <a:xfrm>
            <a:off x="1478280" y="3812521"/>
            <a:ext cx="1981200" cy="2830955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75DBD12-C976-EDB2-A6ED-41B711C9958D}"/>
              </a:ext>
            </a:extLst>
          </p:cNvPr>
          <p:cNvCxnSpPr>
            <a:cxnSpLocks/>
          </p:cNvCxnSpPr>
          <p:nvPr/>
        </p:nvCxnSpPr>
        <p:spPr>
          <a:xfrm>
            <a:off x="3166902" y="4176776"/>
            <a:ext cx="5791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2B24D8F5-A482-3C2F-16D6-539D6E76A5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522" y="4515259"/>
            <a:ext cx="695004" cy="231668"/>
          </a:xfrm>
          <a:prstGeom prst="rect">
            <a:avLst/>
          </a:prstGeom>
        </p:spPr>
      </p:pic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812A29BF-9BEC-8E2F-385B-3340B741A649}"/>
              </a:ext>
            </a:extLst>
          </p:cNvPr>
          <p:cNvCxnSpPr>
            <a:cxnSpLocks/>
          </p:cNvCxnSpPr>
          <p:nvPr/>
        </p:nvCxnSpPr>
        <p:spPr>
          <a:xfrm>
            <a:off x="3146522" y="5069839"/>
            <a:ext cx="5791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71ED8D6-2BD4-D1C8-F6B2-3E7D13F40FC5}"/>
              </a:ext>
            </a:extLst>
          </p:cNvPr>
          <p:cNvCxnSpPr>
            <a:cxnSpLocks/>
          </p:cNvCxnSpPr>
          <p:nvPr/>
        </p:nvCxnSpPr>
        <p:spPr>
          <a:xfrm>
            <a:off x="3146522" y="5526024"/>
            <a:ext cx="5791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64AAAD3D-3EAA-AA7B-84C7-24963D9B015D}"/>
              </a:ext>
            </a:extLst>
          </p:cNvPr>
          <p:cNvCxnSpPr>
            <a:cxnSpLocks/>
          </p:cNvCxnSpPr>
          <p:nvPr/>
        </p:nvCxnSpPr>
        <p:spPr>
          <a:xfrm>
            <a:off x="3140456" y="5995416"/>
            <a:ext cx="5791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23118811-6CE8-9A36-BB76-5985DDE454B6}"/>
              </a:ext>
            </a:extLst>
          </p:cNvPr>
          <p:cNvSpPr txBox="1"/>
          <p:nvPr/>
        </p:nvSpPr>
        <p:spPr>
          <a:xfrm>
            <a:off x="3780566" y="3888747"/>
            <a:ext cx="7772400" cy="2362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b="1" dirty="0">
                <a:latin typeface="Grundschrift (TrueType)"/>
              </a:rPr>
              <a:t>Foto</a:t>
            </a:r>
            <a:r>
              <a:rPr lang="de-DE" sz="2000" dirty="0">
                <a:latin typeface="Grundschrift (TrueType)"/>
              </a:rPr>
              <a:t>: Hier kannst du ein Foto auswählen und einfügen.</a:t>
            </a:r>
          </a:p>
          <a:p>
            <a:pPr>
              <a:lnSpc>
                <a:spcPct val="150000"/>
              </a:lnSpc>
            </a:pPr>
            <a:r>
              <a:rPr lang="de-DE" sz="2000" b="1" dirty="0">
                <a:latin typeface="Grundschrift (TrueType)"/>
              </a:rPr>
              <a:t>Kamera</a:t>
            </a:r>
            <a:r>
              <a:rPr lang="de-DE" sz="2000" dirty="0">
                <a:latin typeface="Grundschrift (TrueType)"/>
              </a:rPr>
              <a:t>: Hier kannst du direkt ein Foto aufnehmen und einfügen.</a:t>
            </a:r>
          </a:p>
          <a:p>
            <a:pPr>
              <a:lnSpc>
                <a:spcPct val="150000"/>
              </a:lnSpc>
            </a:pPr>
            <a:r>
              <a:rPr lang="de-DE" sz="2000" b="1" dirty="0">
                <a:latin typeface="Grundschrift (TrueType)"/>
              </a:rPr>
              <a:t>Stift</a:t>
            </a:r>
            <a:r>
              <a:rPr lang="de-DE" sz="2000" dirty="0">
                <a:latin typeface="Grundschrift (TrueType)"/>
              </a:rPr>
              <a:t>: Hiermit kannst du schreiben.</a:t>
            </a:r>
          </a:p>
          <a:p>
            <a:pPr>
              <a:lnSpc>
                <a:spcPct val="150000"/>
              </a:lnSpc>
            </a:pPr>
            <a:r>
              <a:rPr lang="de-DE" sz="2000" b="1" dirty="0">
                <a:latin typeface="Grundschrift (TrueType)"/>
              </a:rPr>
              <a:t>Text</a:t>
            </a:r>
            <a:r>
              <a:rPr lang="de-DE" sz="2000" dirty="0">
                <a:latin typeface="Grundschrift (TrueType)"/>
              </a:rPr>
              <a:t>: Hiermit kannst du auf der Tastatur tippen.</a:t>
            </a:r>
          </a:p>
          <a:p>
            <a:pPr>
              <a:lnSpc>
                <a:spcPct val="150000"/>
              </a:lnSpc>
            </a:pPr>
            <a:r>
              <a:rPr lang="de-DE" sz="2000" b="1" dirty="0">
                <a:latin typeface="Grundschrift (TrueType)"/>
              </a:rPr>
              <a:t>Sound</a:t>
            </a:r>
            <a:r>
              <a:rPr lang="de-DE" sz="2000" dirty="0">
                <a:latin typeface="Grundschrift (TrueType)"/>
              </a:rPr>
              <a:t>: Hiermit kannst du deinen Text einsprechen.</a:t>
            </a:r>
          </a:p>
        </p:txBody>
      </p:sp>
    </p:spTree>
    <p:extLst>
      <p:ext uri="{BB962C8B-B14F-4D97-AF65-F5344CB8AC3E}">
        <p14:creationId xmlns:p14="http://schemas.microsoft.com/office/powerpoint/2010/main" val="55477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ABF33E81-F4B6-7B94-18FA-0849C31C0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681" r="69297"/>
          <a:stretch/>
        </p:blipFill>
        <p:spPr>
          <a:xfrm>
            <a:off x="10285488" y="2804219"/>
            <a:ext cx="1470703" cy="85082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83430CA-7BFE-EB76-30CD-2CE85D8291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889" b="66609"/>
          <a:stretch/>
        </p:blipFill>
        <p:spPr>
          <a:xfrm>
            <a:off x="10399279" y="5552107"/>
            <a:ext cx="1303676" cy="986027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B2381A7-188C-2CB9-171C-4FB5AEADA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03250">
            <a:off x="585723" y="551497"/>
            <a:ext cx="663957" cy="82581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72C9313-9863-60C1-1FE7-F1739A9A310A}"/>
              </a:ext>
            </a:extLst>
          </p:cNvPr>
          <p:cNvSpPr txBox="1"/>
          <p:nvPr/>
        </p:nvSpPr>
        <p:spPr>
          <a:xfrm>
            <a:off x="1362436" y="93738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undschrift (TrueType)"/>
                <a:ea typeface="+mn-ea"/>
                <a:cs typeface="+mn-cs"/>
              </a:rPr>
              <a:t>Tippkarte - Screenshot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096BFC4-516F-BA0B-6217-681FBEFA9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398" y="2348949"/>
            <a:ext cx="1820971" cy="138706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2379CB2-6F51-2252-773A-8D9453AF6561}"/>
              </a:ext>
            </a:extLst>
          </p:cNvPr>
          <p:cNvSpPr txBox="1"/>
          <p:nvPr/>
        </p:nvSpPr>
        <p:spPr>
          <a:xfrm>
            <a:off x="917700" y="1720840"/>
            <a:ext cx="736773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u="sng" dirty="0">
                <a:latin typeface="Grundschrift (TrueType)"/>
              </a:rPr>
              <a:t>Schritt 1:</a:t>
            </a:r>
          </a:p>
          <a:p>
            <a:r>
              <a:rPr lang="de-DE" dirty="0">
                <a:latin typeface="Grundschrift (TrueType)"/>
              </a:rPr>
              <a:t>Ein Screenshot ist ein Foto oder eine Aufnahme von deinem aktuellen Bildschirm.</a:t>
            </a: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2:</a:t>
            </a:r>
          </a:p>
          <a:p>
            <a:r>
              <a:rPr lang="de-DE" dirty="0">
                <a:latin typeface="Grundschrift (TrueType)"/>
              </a:rPr>
              <a:t>Drücke gleichzeitig auf die Sperrtaste und auf den Homebutton von deinem iPad </a:t>
            </a:r>
            <a:r>
              <a:rPr lang="de-DE" b="1" dirty="0">
                <a:latin typeface="Grundschrift (TrueType)"/>
              </a:rPr>
              <a:t>oder</a:t>
            </a:r>
            <a:r>
              <a:rPr lang="de-DE" dirty="0">
                <a:latin typeface="Grundschrift (TrueType)"/>
              </a:rPr>
              <a:t> drücke gleichzeitig auf die „lauter“-Taste und auf die Sperrtaste von deinem iPad. </a:t>
            </a: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3: </a:t>
            </a:r>
          </a:p>
          <a:p>
            <a:r>
              <a:rPr lang="de-DE" dirty="0">
                <a:latin typeface="Grundschrift (TrueType)"/>
              </a:rPr>
              <a:t>Tippe auf das kleine aufgenommene Foto. Jetzt kannst du das Foto bearbeiten und/oder speichern.</a:t>
            </a:r>
          </a:p>
          <a:p>
            <a:endParaRPr lang="de-DE" dirty="0">
              <a:latin typeface="Grundschrift (TrueType)"/>
            </a:endParaRPr>
          </a:p>
          <a:p>
            <a:r>
              <a:rPr lang="de-DE" u="sng" dirty="0">
                <a:latin typeface="Grundschrift (TrueType)"/>
              </a:rPr>
              <a:t>Schritt 4:</a:t>
            </a:r>
          </a:p>
          <a:p>
            <a:r>
              <a:rPr lang="de-DE" dirty="0">
                <a:latin typeface="Grundschrift (TrueType)"/>
              </a:rPr>
              <a:t>Zum Speichern, tippe auf „Fertig“ und wähle aus, was du mit dem Foto machen möchtest.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24E49DE-6A97-ED30-0CE0-9A5210EAD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5265" y="241227"/>
            <a:ext cx="1245783" cy="174846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DB1EA20-62E2-6777-227E-9FBCDB4C3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100113">
            <a:off x="7829623" y="1471460"/>
            <a:ext cx="1036564" cy="103256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A9A2411-5910-4AC9-AF1C-F170A9528E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370786">
            <a:off x="8286025" y="-232336"/>
            <a:ext cx="1070281" cy="106614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A9893D4-D0A3-A212-721D-6301057F7A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972296">
            <a:off x="10460750" y="239596"/>
            <a:ext cx="974561" cy="97079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421C015-50C4-5AD2-F28B-3946F2059A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970749">
            <a:off x="10361900" y="-215031"/>
            <a:ext cx="964358" cy="96063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5D969FC-D96B-BC6E-0041-74F384746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7919" y="265286"/>
            <a:ext cx="1245783" cy="174846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2F9632D-A861-59C8-6048-D06F63DBB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2787" y="5415871"/>
            <a:ext cx="1831582" cy="137368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8952A2E-B28A-EAED-4B06-B0CFC1B2EF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2787" y="3893080"/>
            <a:ext cx="1820971" cy="13657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53FE9DB-8793-3514-ADEB-4A6A43FC2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030" y="3285310"/>
            <a:ext cx="457240" cy="48162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4482ABD-1FB1-83E9-1FE0-93F0EFD7F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802509">
            <a:off x="9439653" y="4834231"/>
            <a:ext cx="607740" cy="64015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6B7597F-BDED-AEE7-EBED-9502A6A5D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10526957" y="5361481"/>
            <a:ext cx="443394" cy="467042"/>
          </a:xfrm>
          <a:prstGeom prst="rect">
            <a:avLst/>
          </a:prstGeom>
        </p:spPr>
      </p:pic>
      <p:pic>
        <p:nvPicPr>
          <p:cNvPr id="24" name="Grafik 23" descr="Lupe mit einfarbiger Füllung">
            <a:extLst>
              <a:ext uri="{FF2B5EF4-FFF2-40B4-BE49-F238E27FC236}">
                <a16:creationId xmlns:a16="http://schemas.microsoft.com/office/drawing/2014/main" id="{A3BF704E-E6F6-54B3-4124-676BD7DB2C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965881">
            <a:off x="7997753" y="5395282"/>
            <a:ext cx="802531" cy="802531"/>
          </a:xfrm>
          <a:prstGeom prst="rect">
            <a:avLst/>
          </a:prstGeom>
        </p:spPr>
      </p:pic>
      <p:pic>
        <p:nvPicPr>
          <p:cNvPr id="25" name="Grafik 24" descr="Lupe mit einfarbiger Füllung">
            <a:extLst>
              <a:ext uri="{FF2B5EF4-FFF2-40B4-BE49-F238E27FC236}">
                <a16:creationId xmlns:a16="http://schemas.microsoft.com/office/drawing/2014/main" id="{E53627DD-917A-5B21-C101-2D34C9FFBB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965881">
            <a:off x="7943932" y="3276975"/>
            <a:ext cx="802531" cy="802531"/>
          </a:xfrm>
          <a:prstGeom prst="rect">
            <a:avLst/>
          </a:prstGeom>
        </p:spPr>
      </p:pic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A2193925-DD88-0D5E-9DCF-09EB1E42C5CE}"/>
              </a:ext>
            </a:extLst>
          </p:cNvPr>
          <p:cNvCxnSpPr>
            <a:stCxn id="25" idx="0"/>
            <a:endCxn id="21" idx="1"/>
          </p:cNvCxnSpPr>
          <p:nvPr/>
        </p:nvCxnSpPr>
        <p:spPr>
          <a:xfrm flipV="1">
            <a:off x="8743268" y="3229632"/>
            <a:ext cx="1542220" cy="398072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fik 27">
            <a:extLst>
              <a:ext uri="{FF2B5EF4-FFF2-40B4-BE49-F238E27FC236}">
                <a16:creationId xmlns:a16="http://schemas.microsoft.com/office/drawing/2014/main" id="{2AF76EFA-5E9E-426A-BB1B-AD4C01697B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64056">
            <a:off x="8805524" y="5431839"/>
            <a:ext cx="1801670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42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00D53D47-B855-0022-5F78-73E5F57B4568}"/>
              </a:ext>
            </a:extLst>
          </p:cNvPr>
          <p:cNvSpPr txBox="1"/>
          <p:nvPr/>
        </p:nvSpPr>
        <p:spPr>
          <a:xfrm>
            <a:off x="712961" y="209236"/>
            <a:ext cx="100380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Alle Screenshots wurden von uns eigenständig erstellt</a:t>
            </a:r>
          </a:p>
          <a:p>
            <a:endParaRPr lang="de-DE" dirty="0"/>
          </a:p>
          <a:p>
            <a:r>
              <a:rPr lang="de-DE" dirty="0"/>
              <a:t>Glühbirne:</a:t>
            </a:r>
          </a:p>
          <a:p>
            <a:r>
              <a:rPr lang="de-DE" dirty="0">
                <a:hlinkClick r:id="rId2"/>
              </a:rPr>
              <a:t>https://publicdomainvectors.org/de/kostenlose-vektorgrafiken/Gl%C3%BChbirne-Zeichen/61745.html</a:t>
            </a:r>
            <a:endParaRPr lang="de-DE" dirty="0"/>
          </a:p>
          <a:p>
            <a:r>
              <a:rPr lang="de-DE" dirty="0"/>
              <a:t> </a:t>
            </a:r>
          </a:p>
          <a:p>
            <a:r>
              <a:rPr lang="de-DE" dirty="0"/>
              <a:t>Hand:</a:t>
            </a:r>
          </a:p>
          <a:p>
            <a:r>
              <a:rPr lang="de-DE" dirty="0">
                <a:hlinkClick r:id="rId3"/>
              </a:rPr>
              <a:t>https://publicdomainvectors.org/de/kostenlose-vektorgrafiken/Hand-und-Finger/80587.html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Tablet: </a:t>
            </a:r>
          </a:p>
          <a:p>
            <a:r>
              <a:rPr lang="de-DE" dirty="0">
                <a:hlinkClick r:id="rId4"/>
              </a:rPr>
              <a:t>https://freesvg.org/person-holding-tablet</a:t>
            </a:r>
            <a:endParaRPr lang="de-DE" dirty="0"/>
          </a:p>
          <a:p>
            <a:r>
              <a:rPr lang="de-DE" dirty="0"/>
              <a:t>By GDJ</a:t>
            </a:r>
          </a:p>
          <a:p>
            <a:endParaRPr lang="de-DE" dirty="0"/>
          </a:p>
          <a:p>
            <a:r>
              <a:rPr lang="de-DE" dirty="0"/>
              <a:t>iPad ohne Hände:</a:t>
            </a:r>
          </a:p>
          <a:p>
            <a:r>
              <a:rPr lang="de-DE" dirty="0">
                <a:hlinkClick r:id="rId5"/>
              </a:rPr>
              <a:t>https://openclipart.org/detail/256894/ipad-outline</a:t>
            </a:r>
            <a:r>
              <a:rPr lang="de-DE" dirty="0"/>
              <a:t> </a:t>
            </a:r>
          </a:p>
          <a:p>
            <a:r>
              <a:rPr lang="de-DE" dirty="0" err="1"/>
              <a:t>by</a:t>
            </a:r>
            <a:r>
              <a:rPr lang="de-DE" dirty="0"/>
              <a:t> </a:t>
            </a:r>
            <a:r>
              <a:rPr lang="de-DE" dirty="0" err="1"/>
              <a:t>maestrawalke</a:t>
            </a:r>
            <a:endParaRPr lang="de-DE" dirty="0"/>
          </a:p>
          <a:p>
            <a:endParaRPr lang="de-DE" dirty="0"/>
          </a:p>
          <a:p>
            <a:r>
              <a:rPr lang="de-DE" dirty="0"/>
              <a:t>Kaninchen: </a:t>
            </a:r>
          </a:p>
          <a:p>
            <a:r>
              <a:rPr lang="de-DE" dirty="0">
                <a:hlinkClick r:id="rId6"/>
              </a:rPr>
              <a:t>https://www.pexels.com/de-de/foto/2-kaninchen-die-tagsuber-gras-essen-33152/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788A480-B3D5-4F4B-D750-DD94CD982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370786">
            <a:off x="1142381" y="1244444"/>
            <a:ext cx="1070281" cy="106614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453F68C-2DEB-1C6C-6539-8C5B49BDEF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38534" y="2338471"/>
            <a:ext cx="473122" cy="47312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90474D1-F121-7A96-7F39-226C8B2FE7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2284" y="3429000"/>
            <a:ext cx="306706" cy="43046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4E6EFDC-20A6-E83E-AD6D-414303FAB2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503250">
            <a:off x="1754337" y="580434"/>
            <a:ext cx="386461" cy="48067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A88F387-F895-D917-D75E-9EF3B57549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1656" y="4541272"/>
            <a:ext cx="517723" cy="3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06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Breitbild</PresentationFormat>
  <Paragraphs>87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Tonine Peppel</dc:creator>
  <cp:lastModifiedBy>wiebke momsen</cp:lastModifiedBy>
  <cp:revision>3</cp:revision>
  <dcterms:created xsi:type="dcterms:W3CDTF">2023-01-16T11:40:56Z</dcterms:created>
  <dcterms:modified xsi:type="dcterms:W3CDTF">2023-02-13T16:15:30Z</dcterms:modified>
</cp:coreProperties>
</file>