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3" r:id="rId1"/>
  </p:sldMasterIdLst>
  <p:notesMasterIdLst>
    <p:notesMasterId r:id="rId17"/>
  </p:notesMasterIdLst>
  <p:sldIdLst>
    <p:sldId id="256" r:id="rId2"/>
    <p:sldId id="257" r:id="rId3"/>
    <p:sldId id="357" r:id="rId4"/>
    <p:sldId id="363" r:id="rId5"/>
    <p:sldId id="348" r:id="rId6"/>
    <p:sldId id="347" r:id="rId7"/>
    <p:sldId id="375" r:id="rId8"/>
    <p:sldId id="368" r:id="rId9"/>
    <p:sldId id="349" r:id="rId10"/>
    <p:sldId id="258" r:id="rId11"/>
    <p:sldId id="358" r:id="rId12"/>
    <p:sldId id="369" r:id="rId13"/>
    <p:sldId id="360" r:id="rId14"/>
    <p:sldId id="373" r:id="rId15"/>
    <p:sldId id="355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6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A31A095-FF52-4BB8-8018-CF14A96DA813}">
  <a:tblStyle styleId="{4A31A095-FF52-4BB8-8018-CF14A96DA81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5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cc7554a049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cc7554a049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cf7a3c50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cf7a3c50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cf7a3c50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cf7a3c50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2714550" y="2543963"/>
            <a:ext cx="3714900" cy="64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3746550" y="1478925"/>
            <a:ext cx="1650900" cy="97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2291400" y="3279625"/>
            <a:ext cx="4561200" cy="39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cxnSp>
        <p:nvCxnSpPr>
          <p:cNvPr id="19" name="Google Shape;19;p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21;p3"/>
          <p:cNvCxnSpPr/>
          <p:nvPr/>
        </p:nvCxnSpPr>
        <p:spPr>
          <a:xfrm flipH="1">
            <a:off x="7948925" y="3979775"/>
            <a:ext cx="1378500" cy="1236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22;p3"/>
          <p:cNvCxnSpPr/>
          <p:nvPr/>
        </p:nvCxnSpPr>
        <p:spPr>
          <a:xfrm flipH="1">
            <a:off x="-112875" y="-88700"/>
            <a:ext cx="1418700" cy="1064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6" name="Google Shape;26;p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27;p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28;p4"/>
          <p:cNvCxnSpPr/>
          <p:nvPr/>
        </p:nvCxnSpPr>
        <p:spPr>
          <a:xfrm>
            <a:off x="6884900" y="-113600"/>
            <a:ext cx="2565600" cy="1306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568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1"/>
          </p:nvPr>
        </p:nvSpPr>
        <p:spPr>
          <a:xfrm>
            <a:off x="5038975" y="26490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2"/>
          </p:nvPr>
        </p:nvSpPr>
        <p:spPr>
          <a:xfrm>
            <a:off x="5038975" y="2961200"/>
            <a:ext cx="2486100" cy="9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3"/>
          </p:nvPr>
        </p:nvSpPr>
        <p:spPr>
          <a:xfrm>
            <a:off x="1693175" y="26490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4"/>
          </p:nvPr>
        </p:nvSpPr>
        <p:spPr>
          <a:xfrm>
            <a:off x="1693175" y="2961200"/>
            <a:ext cx="2486100" cy="9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cxnSp>
        <p:nvCxnSpPr>
          <p:cNvPr id="35" name="Google Shape;35;p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" name="Google Shape;36;p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" name="Google Shape;37;p5"/>
          <p:cNvCxnSpPr/>
          <p:nvPr/>
        </p:nvCxnSpPr>
        <p:spPr>
          <a:xfrm flipH="1">
            <a:off x="6935750" y="3931325"/>
            <a:ext cx="2549400" cy="13545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895950" y="1682000"/>
            <a:ext cx="3847200" cy="23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cxnSp>
        <p:nvCxnSpPr>
          <p:cNvPr id="57" name="Google Shape;57;p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Google Shape;58;p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5925450" y="2797500"/>
            <a:ext cx="3378000" cy="24669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713225" y="539500"/>
            <a:ext cx="3557100" cy="97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latin typeface="Vidaloka"/>
                <a:ea typeface="Vidaloka"/>
                <a:cs typeface="Vidaloka"/>
                <a:sym typeface="Vidaloka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62" name="Google Shape;62;p1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" name="Google Shape;63;p1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10"/>
          <p:cNvCxnSpPr/>
          <p:nvPr/>
        </p:nvCxnSpPr>
        <p:spPr>
          <a:xfrm rot="10800000" flipH="1">
            <a:off x="6144975" y="3103725"/>
            <a:ext cx="3118200" cy="22011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CUSTOM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358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"/>
          </p:nvPr>
        </p:nvSpPr>
        <p:spPr>
          <a:xfrm>
            <a:off x="50010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2"/>
          </p:nvPr>
        </p:nvSpPr>
        <p:spPr>
          <a:xfrm>
            <a:off x="5001000" y="2255100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3"/>
          </p:nvPr>
        </p:nvSpPr>
        <p:spPr>
          <a:xfrm>
            <a:off x="16552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4"/>
          </p:nvPr>
        </p:nvSpPr>
        <p:spPr>
          <a:xfrm>
            <a:off x="1655200" y="2255100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5"/>
          </p:nvPr>
        </p:nvSpPr>
        <p:spPr>
          <a:xfrm>
            <a:off x="50010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6"/>
          </p:nvPr>
        </p:nvSpPr>
        <p:spPr>
          <a:xfrm>
            <a:off x="5001000" y="403612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7"/>
          </p:nvPr>
        </p:nvSpPr>
        <p:spPr>
          <a:xfrm>
            <a:off x="16552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8"/>
          </p:nvPr>
        </p:nvSpPr>
        <p:spPr>
          <a:xfrm>
            <a:off x="1655250" y="403612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9" hasCustomPrompt="1"/>
          </p:nvPr>
        </p:nvSpPr>
        <p:spPr>
          <a:xfrm>
            <a:off x="23786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3" hasCustomPrompt="1"/>
          </p:nvPr>
        </p:nvSpPr>
        <p:spPr>
          <a:xfrm>
            <a:off x="57244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4" hasCustomPrompt="1"/>
          </p:nvPr>
        </p:nvSpPr>
        <p:spPr>
          <a:xfrm>
            <a:off x="237870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15" hasCustomPrompt="1"/>
          </p:nvPr>
        </p:nvSpPr>
        <p:spPr>
          <a:xfrm>
            <a:off x="572445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87" name="Google Shape;87;p1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2410500" y="2932775"/>
            <a:ext cx="4323000" cy="49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ubTitle" idx="1"/>
          </p:nvPr>
        </p:nvSpPr>
        <p:spPr>
          <a:xfrm>
            <a:off x="1842900" y="1661963"/>
            <a:ext cx="5458200" cy="9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cxnSp>
        <p:nvCxnSpPr>
          <p:cNvPr id="92" name="Google Shape;92;p1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3" name="Google Shape;93;p1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3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>
            <a:off x="1994850" y="1697488"/>
            <a:ext cx="5154300" cy="11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1"/>
          </p:nvPr>
        </p:nvSpPr>
        <p:spPr>
          <a:xfrm>
            <a:off x="2299500" y="2972150"/>
            <a:ext cx="4545000" cy="5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cxnSp>
        <p:nvCxnSpPr>
          <p:cNvPr id="97" name="Google Shape;97;p1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" name="Google Shape;230;p3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1" name="Google Shape;231;p3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3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4" name="Google Shape;234;p3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" name="Google Shape;235;p32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" name="Google Shape;236;p32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8" name="Google Shape;238;p3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" name="Google Shape;239;p3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" name="Google Shape;240;p33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5" r:id="rId5"/>
    <p:sldLayoutId id="2147483656" r:id="rId6"/>
    <p:sldLayoutId id="2147483659" r:id="rId7"/>
    <p:sldLayoutId id="2147483660" r:id="rId8"/>
    <p:sldLayoutId id="2147483661" r:id="rId9"/>
    <p:sldLayoutId id="2147483677" r:id="rId10"/>
    <p:sldLayoutId id="2147483678" r:id="rId11"/>
    <p:sldLayoutId id="214748367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-nc-sa/4.0/deed.en" TargetMode="External"/><Relationship Id="rId4" Type="http://schemas.openxmlformats.org/officeDocument/2006/relationships/hyperlink" Target="http://www.arasaac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sa/4.0/deed.en" TargetMode="External"/><Relationship Id="rId4" Type="http://schemas.openxmlformats.org/officeDocument/2006/relationships/hyperlink" Target="http://www.arasaac.org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deed.en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://www.arasaac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sa/4.0/deed.en" TargetMode="External"/><Relationship Id="rId4" Type="http://schemas.openxmlformats.org/officeDocument/2006/relationships/hyperlink" Target="http://www.arasaac.org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BHoBP0IhFdY%20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creativecommons.org/licenses/by-nc-sa/4.0/deed.e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rasaac.org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sa/4.0/deed.en" TargetMode="External"/><Relationship Id="rId4" Type="http://schemas.openxmlformats.org/officeDocument/2006/relationships/hyperlink" Target="http://www.arasaac.or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creativecommons.org/licenses/by-nc-sa/4.0/deed.e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rasaac.org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832BC38-2EDF-DE27-1999-066EA6C58189}"/>
              </a:ext>
            </a:extLst>
          </p:cNvPr>
          <p:cNvSpPr txBox="1"/>
          <p:nvPr/>
        </p:nvSpPr>
        <p:spPr>
          <a:xfrm>
            <a:off x="2124605" y="1786920"/>
            <a:ext cx="48947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800" b="1" u="sng" dirty="0">
                <a:latin typeface="Montserrat" pitchFamily="2" charset="77"/>
              </a:rPr>
              <a:t>Herzlich Willkommen</a:t>
            </a:r>
            <a:endParaRPr lang="en-DE" sz="4800" b="1" u="sng">
              <a:latin typeface="Montserrat" pitchFamily="2" charset="7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loud 10">
            <a:extLst>
              <a:ext uri="{FF2B5EF4-FFF2-40B4-BE49-F238E27FC236}">
                <a16:creationId xmlns:a16="http://schemas.microsoft.com/office/drawing/2014/main" id="{0211C88A-2E1E-2924-60B3-A76EFA200F98}"/>
              </a:ext>
            </a:extLst>
          </p:cNvPr>
          <p:cNvSpPr/>
          <p:nvPr/>
        </p:nvSpPr>
        <p:spPr>
          <a:xfrm>
            <a:off x="2960951" y="1664758"/>
            <a:ext cx="3222097" cy="1813983"/>
          </a:xfrm>
          <a:prstGeom prst="cloud">
            <a:avLst/>
          </a:prstGeom>
          <a:solidFill>
            <a:srgbClr val="F8E6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61" name="Google Shape;261;p40"/>
          <p:cNvSpPr txBox="1">
            <a:spLocks noGrp="1"/>
          </p:cNvSpPr>
          <p:nvPr>
            <p:ph type="title"/>
          </p:nvPr>
        </p:nvSpPr>
        <p:spPr>
          <a:xfrm>
            <a:off x="3515737" y="2228054"/>
            <a:ext cx="2112525" cy="6873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>
                <a:solidFill>
                  <a:schemeClr val="tx1"/>
                </a:solidFill>
              </a:rPr>
              <a:t>D</a:t>
            </a:r>
            <a:r>
              <a:rPr lang="de-DE"/>
              <a:t>as sind wir</a:t>
            </a:r>
            <a:endParaRPr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2C9737C-249E-6089-B6C2-545244B0C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4" y="2814508"/>
            <a:ext cx="2643762" cy="264376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6E4498E-7588-0DBA-06EE-B957EBBB6CA9}"/>
              </a:ext>
            </a:extLst>
          </p:cNvPr>
          <p:cNvSpPr txBox="1"/>
          <p:nvPr/>
        </p:nvSpPr>
        <p:spPr>
          <a:xfrm>
            <a:off x="42254" y="4620280"/>
            <a:ext cx="91017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cc: Sergio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Palao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(Urheber),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ARASAAC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4"/>
              </a:rPr>
              <a:t>arasaac.org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Regierung von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Aragón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 Spanien (Eigentümer), 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5"/>
              </a:rPr>
              <a:t>CC BY-SA-NC 4.0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 https://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picto.kits.blog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/#/</a:t>
            </a:r>
            <a:endParaRPr lang="de-D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8BAA954-DAC8-2CCF-FCF1-82A3D683B490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873125" y="2082600"/>
            <a:ext cx="7397750" cy="978300"/>
          </a:xfrm>
        </p:spPr>
        <p:txBody>
          <a:bodyPr/>
          <a:lstStyle/>
          <a:p>
            <a:r>
              <a:rPr lang="de-DE"/>
              <a:t>Regeln</a:t>
            </a:r>
            <a:endParaRPr lang="en-DE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0C1756F-A469-29EE-2971-AAA7CDA68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56" y="965128"/>
            <a:ext cx="2796643" cy="279664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7D69B6C-ACFC-45B6-00EE-216812B75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401" y="965128"/>
            <a:ext cx="2796643" cy="279664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55FB8D3-56CF-5FE6-8132-29467F61C458}"/>
              </a:ext>
            </a:extLst>
          </p:cNvPr>
          <p:cNvSpPr txBox="1"/>
          <p:nvPr/>
        </p:nvSpPr>
        <p:spPr>
          <a:xfrm>
            <a:off x="42254" y="4620280"/>
            <a:ext cx="91017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cc: Sergio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Palao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(Urheber),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ARASAAC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4"/>
              </a:rPr>
              <a:t>arasaac.org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Regierung von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Aragón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 Spanien (Eigentümer), 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5"/>
              </a:rPr>
              <a:t>CC BY-SA-NC 4.0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 https://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picto.kits.blog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/#/</a:t>
            </a:r>
            <a:endParaRPr lang="de-D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266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>
            <a:extLst>
              <a:ext uri="{FF2B5EF4-FFF2-40B4-BE49-F238E27FC236}">
                <a16:creationId xmlns:a16="http://schemas.microsoft.com/office/drawing/2014/main" id="{55D1BD05-A96D-C630-C032-0D356019A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5949" y="1682000"/>
            <a:ext cx="7880320" cy="2379900"/>
          </a:xfrm>
        </p:spPr>
        <p:txBody>
          <a:bodyPr/>
          <a:lstStyle/>
          <a:p>
            <a:r>
              <a:rPr lang="de-DE" sz="2400" dirty="0"/>
              <a:t>Begriffserklärungen</a:t>
            </a:r>
          </a:p>
          <a:p>
            <a:r>
              <a:rPr lang="de-DE" sz="2400" dirty="0"/>
              <a:t>Einschränkungen im Internet? – </a:t>
            </a:r>
            <a:r>
              <a:rPr lang="de-DE" sz="2400" dirty="0" err="1"/>
              <a:t>Mentimeter</a:t>
            </a:r>
            <a:endParaRPr lang="de-DE" sz="2400" dirty="0"/>
          </a:p>
          <a:p>
            <a:r>
              <a:rPr lang="de-DE" sz="2400" dirty="0"/>
              <a:t>Warm-Up: Video</a:t>
            </a:r>
          </a:p>
          <a:p>
            <a:r>
              <a:rPr lang="de-DE" sz="2400" dirty="0"/>
              <a:t>Gruppeneinteilung</a:t>
            </a:r>
          </a:p>
          <a:p>
            <a:r>
              <a:rPr lang="de-DE" sz="2400" dirty="0"/>
              <a:t>Stationen im Wechsel bearbeiten</a:t>
            </a:r>
          </a:p>
          <a:p>
            <a:r>
              <a:rPr lang="de-DE" sz="2400" dirty="0"/>
              <a:t>Zusammenfassung</a:t>
            </a:r>
          </a:p>
          <a:p>
            <a:r>
              <a:rPr lang="de-DE" sz="2400" dirty="0"/>
              <a:t>Feedback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7108AF3-00A7-DEFB-5340-47107879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159" y="508900"/>
            <a:ext cx="5679900" cy="572700"/>
          </a:xfrm>
        </p:spPr>
        <p:txBody>
          <a:bodyPr/>
          <a:lstStyle/>
          <a:p>
            <a:pPr algn="ctr"/>
            <a:r>
              <a:rPr lang="de-DE" sz="4500" dirty="0"/>
              <a:t>Unser Plan</a:t>
            </a:r>
          </a:p>
        </p:txBody>
      </p:sp>
    </p:spTree>
    <p:extLst>
      <p:ext uri="{BB962C8B-B14F-4D97-AF65-F5344CB8AC3E}">
        <p14:creationId xmlns:p14="http://schemas.microsoft.com/office/powerpoint/2010/main" val="2972638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DC4F3-8684-CEA2-EB08-DF801216A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1396" y="1244798"/>
            <a:ext cx="4561199" cy="796727"/>
          </a:xfrm>
        </p:spPr>
        <p:txBody>
          <a:bodyPr/>
          <a:lstStyle/>
          <a:p>
            <a:r>
              <a:rPr lang="de-DE" dirty="0" err="1"/>
              <a:t>Inklusion</a:t>
            </a:r>
            <a:r>
              <a:rPr lang="de-DE" dirty="0"/>
              <a:t> </a:t>
            </a:r>
            <a:r>
              <a:rPr lang="de-DE"/>
              <a:t>= Teilhabe </a:t>
            </a:r>
            <a:r>
              <a:rPr lang="de-DE" dirty="0"/>
              <a:t>für alle </a:t>
            </a:r>
            <a:endParaRPr lang="en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822BEF6-D76F-0C1D-DBA9-6DFD0622A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87" y="838692"/>
            <a:ext cx="1851543" cy="1851543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3BA6481-0BFD-8787-4463-913727D34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817" y="2690235"/>
            <a:ext cx="1705985" cy="17059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9264687-16FE-1679-83FD-19526FEA30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661" y="2988532"/>
            <a:ext cx="1468538" cy="1468538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903C07DB-250C-C384-6F94-C19704571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9817" y="446656"/>
            <a:ext cx="1378915" cy="1378915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EAED485C-90D6-0801-6C9E-3CADD48286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4123" y="2659162"/>
            <a:ext cx="1587500" cy="15875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A5B99F5-8E30-C1AC-D905-5F98BBCA0A68}"/>
              </a:ext>
            </a:extLst>
          </p:cNvPr>
          <p:cNvSpPr txBox="1"/>
          <p:nvPr/>
        </p:nvSpPr>
        <p:spPr>
          <a:xfrm>
            <a:off x="42254" y="4620280"/>
            <a:ext cx="91017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cc: Sergio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Palao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(Urheber),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ARASAAC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7"/>
              </a:rPr>
              <a:t>arasaac.org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Regierung von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Aragón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 Spanien (Eigentümer), 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8"/>
              </a:rPr>
              <a:t>CC BY-SA-NC 4.0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 https://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picto.kits.blog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/#/</a:t>
            </a:r>
            <a:endParaRPr lang="de-D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268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EAC8D-FBCD-2294-5E3F-9EE14F8B2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0935" y="920185"/>
            <a:ext cx="4542129" cy="793396"/>
          </a:xfrm>
        </p:spPr>
        <p:txBody>
          <a:bodyPr/>
          <a:lstStyle/>
          <a:p>
            <a:r>
              <a:rPr lang="de-DE" dirty="0" err="1">
                <a:solidFill>
                  <a:srgbClr val="FF0000"/>
                </a:solidFill>
              </a:rPr>
              <a:t>Di</a:t>
            </a:r>
            <a:r>
              <a:rPr lang="de-DE" dirty="0" err="1">
                <a:solidFill>
                  <a:srgbClr val="002060"/>
                </a:solidFill>
              </a:rPr>
              <a:t>klusion</a:t>
            </a:r>
            <a:endParaRPr lang="en-DE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933CFA-8E7F-A73A-C93B-7CC3AD78F0BF}"/>
              </a:ext>
            </a:extLst>
          </p:cNvPr>
          <p:cNvSpPr txBox="1"/>
          <p:nvPr/>
        </p:nvSpPr>
        <p:spPr>
          <a:xfrm>
            <a:off x="2714550" y="2434630"/>
            <a:ext cx="4360334" cy="402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2000" dirty="0">
                <a:solidFill>
                  <a:srgbClr val="FF0000"/>
                </a:solidFill>
                <a:latin typeface="Montserrat" pitchFamily="2" charset="77"/>
              </a:rPr>
              <a:t>Digitale Medien</a:t>
            </a:r>
            <a:r>
              <a:rPr lang="de-DE" sz="2000" dirty="0">
                <a:latin typeface="Montserrat" pitchFamily="2" charset="77"/>
              </a:rPr>
              <a:t> </a:t>
            </a:r>
            <a:r>
              <a:rPr lang="en-US" sz="2000" dirty="0">
                <a:latin typeface="Montserrat" pitchFamily="2" charset="77"/>
              </a:rPr>
              <a:t>+ </a:t>
            </a:r>
            <a:r>
              <a:rPr lang="en-US" sz="2000" dirty="0">
                <a:solidFill>
                  <a:srgbClr val="002060"/>
                </a:solidFill>
                <a:latin typeface="Montserrat" pitchFamily="2" charset="77"/>
              </a:rPr>
              <a:t>Inklusion</a:t>
            </a:r>
            <a:r>
              <a:rPr lang="en-US" sz="2000" dirty="0">
                <a:latin typeface="Montserrat" pitchFamily="2" charset="77"/>
              </a:rPr>
              <a:t> </a:t>
            </a:r>
            <a:endParaRPr lang="en-DE" sz="2000" dirty="0">
              <a:latin typeface="Montserrat" pitchFamily="2" charset="77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F07EC5A-EC74-BF83-458C-2D6924DF9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31" y="2571750"/>
            <a:ext cx="2054104" cy="205410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347395A-2970-1232-6D01-0E9C9B36E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064" y="2672529"/>
            <a:ext cx="1852546" cy="185254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7B148294-3A43-2BB0-6B58-5C1F6985BC28}"/>
              </a:ext>
            </a:extLst>
          </p:cNvPr>
          <p:cNvSpPr txBox="1"/>
          <p:nvPr/>
        </p:nvSpPr>
        <p:spPr>
          <a:xfrm>
            <a:off x="42254" y="4620280"/>
            <a:ext cx="91017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cc: Sergio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Palao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(Urheber),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ARASAAC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4"/>
              </a:rPr>
              <a:t>arasaac.org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Regierung von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Aragón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 Spanien (Eigentümer), 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5"/>
              </a:rPr>
              <a:t>CC BY-SA-NC 4.0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 https://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picto.kits.blog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/#/</a:t>
            </a:r>
            <a:endParaRPr lang="de-D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375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997ACE-4599-31FF-C180-6CDED4501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8065" y="1059549"/>
            <a:ext cx="5368766" cy="501338"/>
          </a:xfrm>
        </p:spPr>
        <p:txBody>
          <a:bodyPr/>
          <a:lstStyle/>
          <a:p>
            <a:r>
              <a:rPr lang="de-DE" dirty="0"/>
              <a:t>Barrierefreiheit</a:t>
            </a:r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40C1DF20-834A-BE97-4183-B992B7A570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821" y="1879557"/>
            <a:ext cx="8692358" cy="2708117"/>
          </a:xfrm>
        </p:spPr>
        <p:txBody>
          <a:bodyPr anchor="t"/>
          <a:lstStyle/>
          <a:p>
            <a:pPr marL="400050" indent="-285750" algn="l">
              <a:buFont typeface="Arial" panose="020B0604020202020204" pitchFamily="34" charset="0"/>
              <a:buChar char="•"/>
            </a:pPr>
            <a:r>
              <a:rPr lang="de-DE" sz="2000" dirty="0"/>
              <a:t>Barrieren = Hindernis</a:t>
            </a:r>
          </a:p>
          <a:p>
            <a:pPr marL="400050" indent="-28575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400050" indent="-285750" algn="l">
              <a:buFont typeface="Arial" panose="020B0604020202020204" pitchFamily="34" charset="0"/>
              <a:buChar char="•"/>
            </a:pPr>
            <a:r>
              <a:rPr lang="de-DE" sz="2000" dirty="0"/>
              <a:t>Jeder Mensch kann alles ohne „unnötige“ Hindernisse nutzen und machen</a:t>
            </a:r>
          </a:p>
        </p:txBody>
      </p:sp>
    </p:spTree>
    <p:extLst>
      <p:ext uri="{BB962C8B-B14F-4D97-AF65-F5344CB8AC3E}">
        <p14:creationId xmlns:p14="http://schemas.microsoft.com/office/powerpoint/2010/main" val="1673608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0E617B-3A22-316E-0F92-BBFEBD9C9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7449" y="2329001"/>
            <a:ext cx="9714369" cy="1019182"/>
          </a:xfrm>
        </p:spPr>
        <p:txBody>
          <a:bodyPr/>
          <a:lstStyle/>
          <a:p>
            <a:pPr algn="ctr"/>
            <a:r>
              <a:rPr lang="de-DE" sz="5400" dirty="0" err="1"/>
              <a:t>Mentimeter</a:t>
            </a:r>
            <a:endParaRPr lang="de-DE" sz="5400" dirty="0"/>
          </a:p>
        </p:txBody>
      </p:sp>
    </p:spTree>
    <p:extLst>
      <p:ext uri="{BB962C8B-B14F-4D97-AF65-F5344CB8AC3E}">
        <p14:creationId xmlns:p14="http://schemas.microsoft.com/office/powerpoint/2010/main" val="3017253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D262E-2A3B-FD67-8BE6-899C0FAEC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093" y="786482"/>
            <a:ext cx="5525813" cy="977001"/>
          </a:xfrm>
        </p:spPr>
        <p:txBody>
          <a:bodyPr/>
          <a:lstStyle/>
          <a:p>
            <a:pPr algn="ctr"/>
            <a:r>
              <a:rPr lang="de-DE" sz="5000" dirty="0"/>
              <a:t>Video</a:t>
            </a:r>
            <a:endParaRPr lang="en-DE" sz="500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EA89976-8CF7-E178-F951-A31DD835CA9A}"/>
              </a:ext>
            </a:extLst>
          </p:cNvPr>
          <p:cNvSpPr txBox="1"/>
          <p:nvPr/>
        </p:nvSpPr>
        <p:spPr>
          <a:xfrm>
            <a:off x="3219071" y="2571750"/>
            <a:ext cx="27058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hlinkClick r:id="rId2"/>
              </a:rPr>
              <a:t>https://</a:t>
            </a:r>
            <a:r>
              <a:rPr lang="de-DE" dirty="0" err="1">
                <a:hlinkClick r:id="rId2"/>
              </a:rPr>
              <a:t>youtu.be</a:t>
            </a:r>
            <a:r>
              <a:rPr lang="de-DE" dirty="0">
                <a:hlinkClick r:id="rId2"/>
              </a:rPr>
              <a:t>/BHoBP0IhFdY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5487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1"/>
          <p:cNvSpPr txBox="1">
            <a:spLocks noGrp="1"/>
          </p:cNvSpPr>
          <p:nvPr>
            <p:ph type="title"/>
          </p:nvPr>
        </p:nvSpPr>
        <p:spPr>
          <a:xfrm>
            <a:off x="3288980" y="541279"/>
            <a:ext cx="2564341" cy="10425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Die 3 Stationen</a:t>
            </a:r>
            <a:endParaRPr dirty="0"/>
          </a:p>
        </p:txBody>
      </p:sp>
      <p:sp>
        <p:nvSpPr>
          <p:cNvPr id="268" name="Google Shape;268;p41"/>
          <p:cNvSpPr txBox="1">
            <a:spLocks noGrp="1"/>
          </p:cNvSpPr>
          <p:nvPr>
            <p:ph type="subTitle" idx="3"/>
          </p:nvPr>
        </p:nvSpPr>
        <p:spPr>
          <a:xfrm>
            <a:off x="132182" y="200996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Leichte Sprache</a:t>
            </a:r>
            <a:endParaRPr/>
          </a:p>
        </p:txBody>
      </p:sp>
      <p:sp>
        <p:nvSpPr>
          <p:cNvPr id="272" name="Google Shape;272;p41"/>
          <p:cNvSpPr txBox="1">
            <a:spLocks noGrp="1"/>
          </p:cNvSpPr>
          <p:nvPr>
            <p:ph type="subTitle" idx="5"/>
          </p:nvPr>
        </p:nvSpPr>
        <p:spPr>
          <a:xfrm>
            <a:off x="6292113" y="1939837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Gehörlosigkeit </a:t>
            </a:r>
            <a:endParaRPr/>
          </a:p>
        </p:txBody>
      </p:sp>
      <p:sp>
        <p:nvSpPr>
          <p:cNvPr id="274" name="Google Shape;274;p41"/>
          <p:cNvSpPr txBox="1">
            <a:spLocks noGrp="1"/>
          </p:cNvSpPr>
          <p:nvPr>
            <p:ph type="subTitle" idx="7"/>
          </p:nvPr>
        </p:nvSpPr>
        <p:spPr>
          <a:xfrm>
            <a:off x="3328100" y="1475013"/>
            <a:ext cx="2486100" cy="92552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Blindheit</a:t>
            </a:r>
            <a:endParaRPr/>
          </a:p>
        </p:txBody>
      </p:sp>
      <p:sp>
        <p:nvSpPr>
          <p:cNvPr id="276" name="Google Shape;276;p41"/>
          <p:cNvSpPr txBox="1">
            <a:spLocks noGrp="1"/>
          </p:cNvSpPr>
          <p:nvPr>
            <p:ph type="title" idx="9"/>
          </p:nvPr>
        </p:nvSpPr>
        <p:spPr>
          <a:xfrm>
            <a:off x="731829" y="1345757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77" name="Google Shape;277;p41"/>
          <p:cNvSpPr txBox="1">
            <a:spLocks noGrp="1"/>
          </p:cNvSpPr>
          <p:nvPr>
            <p:ph type="title" idx="13"/>
          </p:nvPr>
        </p:nvSpPr>
        <p:spPr>
          <a:xfrm>
            <a:off x="4051550" y="1215867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78" name="Google Shape;278;p41"/>
          <p:cNvSpPr txBox="1">
            <a:spLocks noGrp="1"/>
          </p:cNvSpPr>
          <p:nvPr>
            <p:ph type="title" idx="14"/>
          </p:nvPr>
        </p:nvSpPr>
        <p:spPr>
          <a:xfrm>
            <a:off x="7015563" y="1250070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F8BD777-3A27-9F8B-8189-EC8ECAF8B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486" y="2629868"/>
            <a:ext cx="1661328" cy="166132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37BC337B-C427-94BD-047A-BE5BE3892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72" y="2737909"/>
            <a:ext cx="1758714" cy="175871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C41585C-5581-4EA9-CE8C-4BA545FA97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5516" y="2629868"/>
            <a:ext cx="1449247" cy="144924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DA821ED-C8A6-EA46-E511-EE199EF90176}"/>
              </a:ext>
            </a:extLst>
          </p:cNvPr>
          <p:cNvSpPr txBox="1"/>
          <p:nvPr/>
        </p:nvSpPr>
        <p:spPr>
          <a:xfrm>
            <a:off x="42254" y="4620280"/>
            <a:ext cx="91017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cc: Sergio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Palao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(Urheber),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ARASAAC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6"/>
              </a:rPr>
              <a:t>arasaac.org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Regierung von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Aragón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 Spanien (Eigentümer), 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7"/>
              </a:rPr>
              <a:t>CC BY-SA-NC 4.0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 https://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picto.kits.blog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/#/</a:t>
            </a:r>
            <a:endParaRPr lang="de-D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3BC69-446C-D978-AEB8-2433A1ED5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550" y="2247300"/>
            <a:ext cx="3714900" cy="648900"/>
          </a:xfrm>
        </p:spPr>
        <p:txBody>
          <a:bodyPr/>
          <a:lstStyle/>
          <a:p>
            <a:r>
              <a:rPr lang="de-DE"/>
              <a:t>Pause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65E9CD4-4B59-6B1E-2960-50DA3D7AC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833" y="691550"/>
            <a:ext cx="1555750" cy="155575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BDB29F38-497E-C70E-350F-830B381A4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310" y="2896200"/>
            <a:ext cx="1369786" cy="140607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603FBF8-38F0-3131-1B8D-FB0B5BA44FB5}"/>
              </a:ext>
            </a:extLst>
          </p:cNvPr>
          <p:cNvSpPr txBox="1"/>
          <p:nvPr/>
        </p:nvSpPr>
        <p:spPr>
          <a:xfrm>
            <a:off x="42254" y="4620280"/>
            <a:ext cx="91017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cc: Sergio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Palao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(Urheber),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ARASAAC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4"/>
              </a:rPr>
              <a:t>arasaac.org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Regierung von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Aragón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 Spanien (Eigentümer), 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5"/>
              </a:rPr>
              <a:t>CC BY-SA-NC 4.0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 https://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picto.kits.blog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/#/</a:t>
            </a:r>
            <a:endParaRPr lang="de-D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651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1"/>
          <p:cNvSpPr txBox="1">
            <a:spLocks noGrp="1"/>
          </p:cNvSpPr>
          <p:nvPr>
            <p:ph type="title"/>
          </p:nvPr>
        </p:nvSpPr>
        <p:spPr>
          <a:xfrm>
            <a:off x="3288980" y="541279"/>
            <a:ext cx="2564341" cy="10425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Die 3 Stationen</a:t>
            </a:r>
            <a:endParaRPr dirty="0"/>
          </a:p>
        </p:txBody>
      </p:sp>
      <p:sp>
        <p:nvSpPr>
          <p:cNvPr id="268" name="Google Shape;268;p41"/>
          <p:cNvSpPr txBox="1">
            <a:spLocks noGrp="1"/>
          </p:cNvSpPr>
          <p:nvPr>
            <p:ph type="subTitle" idx="3"/>
          </p:nvPr>
        </p:nvSpPr>
        <p:spPr>
          <a:xfrm>
            <a:off x="132182" y="200996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Leichte Sprache</a:t>
            </a:r>
            <a:endParaRPr/>
          </a:p>
        </p:txBody>
      </p:sp>
      <p:sp>
        <p:nvSpPr>
          <p:cNvPr id="272" name="Google Shape;272;p41"/>
          <p:cNvSpPr txBox="1">
            <a:spLocks noGrp="1"/>
          </p:cNvSpPr>
          <p:nvPr>
            <p:ph type="subTitle" idx="5"/>
          </p:nvPr>
        </p:nvSpPr>
        <p:spPr>
          <a:xfrm>
            <a:off x="6292113" y="1939837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Gehörlosigkeit </a:t>
            </a:r>
            <a:endParaRPr/>
          </a:p>
        </p:txBody>
      </p:sp>
      <p:sp>
        <p:nvSpPr>
          <p:cNvPr id="274" name="Google Shape;274;p41"/>
          <p:cNvSpPr txBox="1">
            <a:spLocks noGrp="1"/>
          </p:cNvSpPr>
          <p:nvPr>
            <p:ph type="subTitle" idx="7"/>
          </p:nvPr>
        </p:nvSpPr>
        <p:spPr>
          <a:xfrm>
            <a:off x="3328100" y="1475013"/>
            <a:ext cx="2486100" cy="92552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Blindheit</a:t>
            </a:r>
            <a:endParaRPr/>
          </a:p>
        </p:txBody>
      </p:sp>
      <p:sp>
        <p:nvSpPr>
          <p:cNvPr id="276" name="Google Shape;276;p41"/>
          <p:cNvSpPr txBox="1">
            <a:spLocks noGrp="1"/>
          </p:cNvSpPr>
          <p:nvPr>
            <p:ph type="title" idx="9"/>
          </p:nvPr>
        </p:nvSpPr>
        <p:spPr>
          <a:xfrm>
            <a:off x="731829" y="1345757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77" name="Google Shape;277;p41"/>
          <p:cNvSpPr txBox="1">
            <a:spLocks noGrp="1"/>
          </p:cNvSpPr>
          <p:nvPr>
            <p:ph type="title" idx="13"/>
          </p:nvPr>
        </p:nvSpPr>
        <p:spPr>
          <a:xfrm>
            <a:off x="4051550" y="1215867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78" name="Google Shape;278;p41"/>
          <p:cNvSpPr txBox="1">
            <a:spLocks noGrp="1"/>
          </p:cNvSpPr>
          <p:nvPr>
            <p:ph type="title" idx="14"/>
          </p:nvPr>
        </p:nvSpPr>
        <p:spPr>
          <a:xfrm>
            <a:off x="7015563" y="1250070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F8BD777-3A27-9F8B-8189-EC8ECAF8B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486" y="2629868"/>
            <a:ext cx="1661328" cy="166132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37BC337B-C427-94BD-047A-BE5BE3892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072" y="2737909"/>
            <a:ext cx="1758714" cy="175871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C41585C-5581-4EA9-CE8C-4BA545FA97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5516" y="2629868"/>
            <a:ext cx="1449247" cy="144924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C16E40D-BD89-F496-2670-9762C4B0E752}"/>
              </a:ext>
            </a:extLst>
          </p:cNvPr>
          <p:cNvSpPr txBox="1"/>
          <p:nvPr/>
        </p:nvSpPr>
        <p:spPr>
          <a:xfrm>
            <a:off x="132182" y="4602221"/>
            <a:ext cx="91017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cc: Sergio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Palao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(Urheber),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ARASAAC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6"/>
              </a:rPr>
              <a:t>arasaac.org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), Regierung von 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Aragón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in Spanien (Eigentümer), 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7"/>
              </a:rPr>
              <a:t>CC BY-SA-NC 4.0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; https://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picto.kits.blog</a:t>
            </a:r>
            <a:r>
              <a:rPr lang="de-DE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/#/</a:t>
            </a:r>
            <a:endParaRPr lang="de-D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08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085ED-C0C5-8D03-2D0B-AA8086B02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550" y="2247300"/>
            <a:ext cx="3714900" cy="648900"/>
          </a:xfrm>
        </p:spPr>
        <p:txBody>
          <a:bodyPr/>
          <a:lstStyle/>
          <a:p>
            <a:r>
              <a:rPr lang="de-DE" dirty="0"/>
              <a:t>Wir gestalten ein Plakat</a:t>
            </a:r>
          </a:p>
        </p:txBody>
      </p:sp>
    </p:spTree>
    <p:extLst>
      <p:ext uri="{BB962C8B-B14F-4D97-AF65-F5344CB8AC3E}">
        <p14:creationId xmlns:p14="http://schemas.microsoft.com/office/powerpoint/2010/main" val="2374583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1B0F1A-4860-987D-4373-EE2590199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6485" y="433813"/>
            <a:ext cx="3871029" cy="618600"/>
          </a:xfrm>
        </p:spPr>
        <p:txBody>
          <a:bodyPr/>
          <a:lstStyle/>
          <a:p>
            <a:pPr algn="ctr"/>
            <a:r>
              <a:rPr lang="de-DE" dirty="0"/>
              <a:t>Kahoot-Quiz</a:t>
            </a:r>
          </a:p>
        </p:txBody>
      </p:sp>
      <p:pic>
        <p:nvPicPr>
          <p:cNvPr id="15" name="Grafik 15">
            <a:extLst>
              <a:ext uri="{FF2B5EF4-FFF2-40B4-BE49-F238E27FC236}">
                <a16:creationId xmlns:a16="http://schemas.microsoft.com/office/drawing/2014/main" id="{3818630E-7ECF-51BF-6442-D33F98BA0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179" y="1260048"/>
            <a:ext cx="3997639" cy="3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67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6D7D9-0075-5342-26E2-DBF6C6678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550" y="2247300"/>
            <a:ext cx="3714900" cy="648900"/>
          </a:xfrm>
        </p:spPr>
        <p:txBody>
          <a:bodyPr/>
          <a:lstStyle/>
          <a:p>
            <a:r>
              <a:rPr lang="de-DE" sz="6600" dirty="0"/>
              <a:t>Abschluss </a:t>
            </a:r>
            <a:endParaRPr lang="en-DE" sz="6600" dirty="0"/>
          </a:p>
        </p:txBody>
      </p:sp>
    </p:spTree>
    <p:extLst>
      <p:ext uri="{BB962C8B-B14F-4D97-AF65-F5344CB8AC3E}">
        <p14:creationId xmlns:p14="http://schemas.microsoft.com/office/powerpoint/2010/main" val="2830120793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ist Business Slides by Slidesgo">
  <a:themeElements>
    <a:clrScheme name="Simple Light">
      <a:dk1>
        <a:srgbClr val="000000"/>
      </a:dk1>
      <a:lt1>
        <a:srgbClr val="F5F2EE"/>
      </a:lt1>
      <a:dk2>
        <a:srgbClr val="000000"/>
      </a:dk2>
      <a:lt2>
        <a:srgbClr val="EEEEEE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Dikluscouts</Template>
  <TotalTime>0</TotalTime>
  <Words>114</Words>
  <Application>Microsoft Office PowerPoint</Application>
  <PresentationFormat>Bildschirmpräsentation (16:9)</PresentationFormat>
  <Paragraphs>41</Paragraphs>
  <Slides>15</Slides>
  <Notes>4</Notes>
  <HiddenSlides>0</HiddenSlides>
  <MMClips>1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Minimalist Business Slides by Slidesgo</vt:lpstr>
      <vt:lpstr>PowerPoint-Präsentation</vt:lpstr>
      <vt:lpstr>Das sind wir</vt:lpstr>
      <vt:lpstr>Regeln</vt:lpstr>
      <vt:lpstr>Unser Plan</vt:lpstr>
      <vt:lpstr>Inklusion = Teilhabe für alle </vt:lpstr>
      <vt:lpstr>Diklusion</vt:lpstr>
      <vt:lpstr>Barrierefreiheit</vt:lpstr>
      <vt:lpstr>Mentimeter</vt:lpstr>
      <vt:lpstr>Video</vt:lpstr>
      <vt:lpstr>Die 3 Stationen</vt:lpstr>
      <vt:lpstr>Pause</vt:lpstr>
      <vt:lpstr>Die 3 Stationen</vt:lpstr>
      <vt:lpstr>Wir gestalten ein Plakat</vt:lpstr>
      <vt:lpstr>Kahoot-Quiz</vt:lpstr>
      <vt:lpstr>Abschluss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Gesa Gunkel</dc:creator>
  <cp:lastModifiedBy>Paula Meier</cp:lastModifiedBy>
  <cp:revision>18</cp:revision>
  <dcterms:created xsi:type="dcterms:W3CDTF">2022-08-29T14:02:08Z</dcterms:created>
  <dcterms:modified xsi:type="dcterms:W3CDTF">2023-02-22T22:32:02Z</dcterms:modified>
</cp:coreProperties>
</file>