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notesMasterIdLst>
    <p:notesMasterId r:id="rId36"/>
  </p:notesMasterIdLst>
  <p:sldIdLst>
    <p:sldId id="256" r:id="rId2"/>
    <p:sldId id="288" r:id="rId3"/>
    <p:sldId id="267" r:id="rId4"/>
    <p:sldId id="265" r:id="rId5"/>
    <p:sldId id="283" r:id="rId6"/>
    <p:sldId id="284" r:id="rId7"/>
    <p:sldId id="285" r:id="rId8"/>
    <p:sldId id="286" r:id="rId9"/>
    <p:sldId id="257" r:id="rId10"/>
    <p:sldId id="258" r:id="rId11"/>
    <p:sldId id="292" r:id="rId12"/>
    <p:sldId id="261" r:id="rId13"/>
    <p:sldId id="262" r:id="rId14"/>
    <p:sldId id="263" r:id="rId15"/>
    <p:sldId id="287" r:id="rId16"/>
    <p:sldId id="295" r:id="rId17"/>
    <p:sldId id="268" r:id="rId18"/>
    <p:sldId id="270" r:id="rId19"/>
    <p:sldId id="289" r:id="rId20"/>
    <p:sldId id="304" r:id="rId21"/>
    <p:sldId id="300" r:id="rId22"/>
    <p:sldId id="299" r:id="rId23"/>
    <p:sldId id="298" r:id="rId24"/>
    <p:sldId id="294" r:id="rId25"/>
    <p:sldId id="301" r:id="rId26"/>
    <p:sldId id="271" r:id="rId27"/>
    <p:sldId id="275" r:id="rId28"/>
    <p:sldId id="293" r:id="rId29"/>
    <p:sldId id="302" r:id="rId30"/>
    <p:sldId id="279" r:id="rId31"/>
    <p:sldId id="303" r:id="rId32"/>
    <p:sldId id="278" r:id="rId33"/>
    <p:sldId id="277" r:id="rId34"/>
    <p:sldId id="269" r:id="rId3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9" d="100"/>
          <a:sy n="59" d="100"/>
        </p:scale>
        <p:origin x="124"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diagrams/_rels/data1.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12" Type="http://schemas.openxmlformats.org/officeDocument/2006/relationships/image" Target="../media/image13.sv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svg"/><Relationship Id="rId4" Type="http://schemas.openxmlformats.org/officeDocument/2006/relationships/image" Target="../media/image5.svg"/><Relationship Id="rId9" Type="http://schemas.openxmlformats.org/officeDocument/2006/relationships/image" Target="../media/image10.png"/></Relationships>
</file>

<file path=ppt/diagrams/_rels/drawing1.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12" Type="http://schemas.openxmlformats.org/officeDocument/2006/relationships/image" Target="../media/image13.sv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svg"/><Relationship Id="rId4" Type="http://schemas.openxmlformats.org/officeDocument/2006/relationships/image" Target="../media/image5.svg"/><Relationship Id="rId9" Type="http://schemas.openxmlformats.org/officeDocument/2006/relationships/image" Target="../media/image10.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C1F1BF0-6E4C-4B06-8D1A-1477CA963545}"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81E69DA7-2435-4989-8D7A-9C928049D768}">
      <dgm:prSet/>
      <dgm:spPr/>
      <dgm:t>
        <a:bodyPr/>
        <a:lstStyle/>
        <a:p>
          <a:pPr>
            <a:lnSpc>
              <a:spcPct val="100000"/>
            </a:lnSpc>
          </a:pPr>
          <a:r>
            <a:rPr lang="de-DE"/>
            <a:t>1. Eisbrecher</a:t>
          </a:r>
          <a:endParaRPr lang="en-US"/>
        </a:p>
      </dgm:t>
    </dgm:pt>
    <dgm:pt modelId="{3902CD7C-5F55-43EB-8832-8932178D9C50}" type="parTrans" cxnId="{6B146A27-5BA1-46C1-97BA-2C4475EC46D7}">
      <dgm:prSet/>
      <dgm:spPr/>
      <dgm:t>
        <a:bodyPr/>
        <a:lstStyle/>
        <a:p>
          <a:endParaRPr lang="en-US"/>
        </a:p>
      </dgm:t>
    </dgm:pt>
    <dgm:pt modelId="{32150FDE-6FDD-4414-A3BB-AEC6541946A6}" type="sibTrans" cxnId="{6B146A27-5BA1-46C1-97BA-2C4475EC46D7}">
      <dgm:prSet/>
      <dgm:spPr/>
      <dgm:t>
        <a:bodyPr/>
        <a:lstStyle/>
        <a:p>
          <a:endParaRPr lang="en-US"/>
        </a:p>
      </dgm:t>
    </dgm:pt>
    <dgm:pt modelId="{DADD8A33-B747-4C27-ABC0-FB69DEBB6B11}">
      <dgm:prSet/>
      <dgm:spPr/>
      <dgm:t>
        <a:bodyPr/>
        <a:lstStyle/>
        <a:p>
          <a:pPr>
            <a:lnSpc>
              <a:spcPct val="100000"/>
            </a:lnSpc>
          </a:pPr>
          <a:r>
            <a:rPr lang="de-DE"/>
            <a:t>2. W</a:t>
          </a:r>
          <a:r>
            <a:rPr lang="de-DE" b="1"/>
            <a:t>elche Ba</a:t>
          </a:r>
          <a:r>
            <a:rPr lang="de-DE"/>
            <a:t>rrieren gibt es?</a:t>
          </a:r>
          <a:endParaRPr lang="en-US"/>
        </a:p>
      </dgm:t>
    </dgm:pt>
    <dgm:pt modelId="{067C12E5-67A6-4A91-9322-317D98A20DE9}" type="parTrans" cxnId="{ADD1ADC3-359E-4AA8-BD73-0784F9D334C6}">
      <dgm:prSet/>
      <dgm:spPr/>
      <dgm:t>
        <a:bodyPr/>
        <a:lstStyle/>
        <a:p>
          <a:endParaRPr lang="en-US"/>
        </a:p>
      </dgm:t>
    </dgm:pt>
    <dgm:pt modelId="{AC417397-1897-41B0-97A7-B3B8DF476B77}" type="sibTrans" cxnId="{ADD1ADC3-359E-4AA8-BD73-0784F9D334C6}">
      <dgm:prSet/>
      <dgm:spPr/>
      <dgm:t>
        <a:bodyPr/>
        <a:lstStyle/>
        <a:p>
          <a:endParaRPr lang="en-US"/>
        </a:p>
      </dgm:t>
    </dgm:pt>
    <dgm:pt modelId="{DAFE9B7F-6AE6-4FEE-8388-231B44930AD9}">
      <dgm:prSet/>
      <dgm:spPr/>
      <dgm:t>
        <a:bodyPr/>
        <a:lstStyle/>
        <a:p>
          <a:pPr>
            <a:lnSpc>
              <a:spcPct val="100000"/>
            </a:lnSpc>
          </a:pPr>
          <a:r>
            <a:rPr lang="de-DE"/>
            <a:t>3. Storys bei Instagram</a:t>
          </a:r>
          <a:endParaRPr lang="en-US"/>
        </a:p>
      </dgm:t>
    </dgm:pt>
    <dgm:pt modelId="{169D4845-11C7-4C8D-A0E9-430A2ADC5539}" type="parTrans" cxnId="{18279AA8-4674-4A35-9ABB-7DC49C811A26}">
      <dgm:prSet/>
      <dgm:spPr/>
      <dgm:t>
        <a:bodyPr/>
        <a:lstStyle/>
        <a:p>
          <a:endParaRPr lang="en-US"/>
        </a:p>
      </dgm:t>
    </dgm:pt>
    <dgm:pt modelId="{3C37F117-3059-4FEA-B0E2-9EB858E265C3}" type="sibTrans" cxnId="{18279AA8-4674-4A35-9ABB-7DC49C811A26}">
      <dgm:prSet/>
      <dgm:spPr/>
      <dgm:t>
        <a:bodyPr/>
        <a:lstStyle/>
        <a:p>
          <a:endParaRPr lang="en-US"/>
        </a:p>
      </dgm:t>
    </dgm:pt>
    <dgm:pt modelId="{80D465B5-854C-4499-9992-98259DA88338}">
      <dgm:prSet/>
      <dgm:spPr/>
      <dgm:t>
        <a:bodyPr/>
        <a:lstStyle/>
        <a:p>
          <a:pPr>
            <a:lnSpc>
              <a:spcPct val="100000"/>
            </a:lnSpc>
          </a:pPr>
          <a:r>
            <a:rPr lang="de-DE"/>
            <a:t>4. Erstellung einer eigenen Story</a:t>
          </a:r>
          <a:endParaRPr lang="en-US"/>
        </a:p>
      </dgm:t>
    </dgm:pt>
    <dgm:pt modelId="{F4874A76-F3F5-4A25-86D9-E2BD32ABF0D7}" type="parTrans" cxnId="{A51BE3DC-5F70-4D16-BEFB-942AEDE115D4}">
      <dgm:prSet/>
      <dgm:spPr/>
      <dgm:t>
        <a:bodyPr/>
        <a:lstStyle/>
        <a:p>
          <a:endParaRPr lang="en-US"/>
        </a:p>
      </dgm:t>
    </dgm:pt>
    <dgm:pt modelId="{CC56A177-9C22-495F-B1D0-E312FE961334}" type="sibTrans" cxnId="{A51BE3DC-5F70-4D16-BEFB-942AEDE115D4}">
      <dgm:prSet/>
      <dgm:spPr/>
      <dgm:t>
        <a:bodyPr/>
        <a:lstStyle/>
        <a:p>
          <a:endParaRPr lang="en-US"/>
        </a:p>
      </dgm:t>
    </dgm:pt>
    <dgm:pt modelId="{C2EB98BE-D6E3-4DB0-97EE-24BD24E595FF}">
      <dgm:prSet/>
      <dgm:spPr/>
      <dgm:t>
        <a:bodyPr/>
        <a:lstStyle/>
        <a:p>
          <a:pPr>
            <a:lnSpc>
              <a:spcPct val="100000"/>
            </a:lnSpc>
          </a:pPr>
          <a:r>
            <a:rPr lang="de-DE"/>
            <a:t>5. Präsentation</a:t>
          </a:r>
          <a:endParaRPr lang="en-US"/>
        </a:p>
      </dgm:t>
    </dgm:pt>
    <dgm:pt modelId="{547A5643-A1ED-479B-9EE4-D83DD7D122D8}" type="parTrans" cxnId="{8CB80D49-05C2-4561-BBBC-6E63064489C1}">
      <dgm:prSet/>
      <dgm:spPr/>
      <dgm:t>
        <a:bodyPr/>
        <a:lstStyle/>
        <a:p>
          <a:endParaRPr lang="en-US"/>
        </a:p>
      </dgm:t>
    </dgm:pt>
    <dgm:pt modelId="{46185341-296E-48F0-8C5A-E3FA956E1BA1}" type="sibTrans" cxnId="{8CB80D49-05C2-4561-BBBC-6E63064489C1}">
      <dgm:prSet/>
      <dgm:spPr/>
      <dgm:t>
        <a:bodyPr/>
        <a:lstStyle/>
        <a:p>
          <a:endParaRPr lang="en-US"/>
        </a:p>
      </dgm:t>
    </dgm:pt>
    <dgm:pt modelId="{86F4AF4D-CBE2-40F6-95AB-F210F464B141}">
      <dgm:prSet/>
      <dgm:spPr/>
      <dgm:t>
        <a:bodyPr/>
        <a:lstStyle/>
        <a:p>
          <a:pPr>
            <a:lnSpc>
              <a:spcPct val="100000"/>
            </a:lnSpc>
          </a:pPr>
          <a:r>
            <a:rPr lang="de-DE"/>
            <a:t>6. Feedback</a:t>
          </a:r>
          <a:endParaRPr lang="en-US"/>
        </a:p>
      </dgm:t>
    </dgm:pt>
    <dgm:pt modelId="{31BFE237-EA28-41F5-9450-EDA7B4152D09}" type="parTrans" cxnId="{CB6BE244-1AC2-4D8D-82DB-19922C20577A}">
      <dgm:prSet/>
      <dgm:spPr/>
      <dgm:t>
        <a:bodyPr/>
        <a:lstStyle/>
        <a:p>
          <a:endParaRPr lang="en-US"/>
        </a:p>
      </dgm:t>
    </dgm:pt>
    <dgm:pt modelId="{118CA687-77BE-4633-A9F1-D7A49885661B}" type="sibTrans" cxnId="{CB6BE244-1AC2-4D8D-82DB-19922C20577A}">
      <dgm:prSet/>
      <dgm:spPr/>
      <dgm:t>
        <a:bodyPr/>
        <a:lstStyle/>
        <a:p>
          <a:endParaRPr lang="en-US"/>
        </a:p>
      </dgm:t>
    </dgm:pt>
    <dgm:pt modelId="{49012B7E-9954-4027-B8D9-FAE48C2D3BDC}" type="pres">
      <dgm:prSet presAssocID="{0C1F1BF0-6E4C-4B06-8D1A-1477CA963545}" presName="root" presStyleCnt="0">
        <dgm:presLayoutVars>
          <dgm:dir/>
          <dgm:resizeHandles val="exact"/>
        </dgm:presLayoutVars>
      </dgm:prSet>
      <dgm:spPr/>
    </dgm:pt>
    <dgm:pt modelId="{3A9B8CEC-D674-420E-A802-C5AAB462AA90}" type="pres">
      <dgm:prSet presAssocID="{81E69DA7-2435-4989-8D7A-9C928049D768}" presName="compNode" presStyleCnt="0"/>
      <dgm:spPr/>
    </dgm:pt>
    <dgm:pt modelId="{1253A3B9-79B4-44F1-BD3D-9C18F06701C9}" type="pres">
      <dgm:prSet presAssocID="{81E69DA7-2435-4989-8D7A-9C928049D768}" presName="bgRect" presStyleLbl="bgShp" presStyleIdx="0" presStyleCnt="6"/>
      <dgm:spPr/>
    </dgm:pt>
    <dgm:pt modelId="{9172FC3B-E282-4998-82D0-489C2E72D6A4}" type="pres">
      <dgm:prSet presAssocID="{81E69DA7-2435-4989-8D7A-9C928049D768}" presName="iconRect" presStyleLbl="node1" presStyleIdx="0" presStyleCnt="6"/>
      <dgm:spPr>
        <a:blipFill>
          <a:blip xmlns:r="http://schemas.openxmlformats.org/officeDocument/2006/relationships" r:embed="rId1"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Trophäe"/>
        </a:ext>
      </dgm:extLst>
    </dgm:pt>
    <dgm:pt modelId="{AF5B6D2B-F204-44E0-A560-0FD35A9548B7}" type="pres">
      <dgm:prSet presAssocID="{81E69DA7-2435-4989-8D7A-9C928049D768}" presName="spaceRect" presStyleCnt="0"/>
      <dgm:spPr/>
    </dgm:pt>
    <dgm:pt modelId="{7A2B92C3-432D-4373-B98A-74DDE72CE0B4}" type="pres">
      <dgm:prSet presAssocID="{81E69DA7-2435-4989-8D7A-9C928049D768}" presName="parTx" presStyleLbl="revTx" presStyleIdx="0" presStyleCnt="6">
        <dgm:presLayoutVars>
          <dgm:chMax val="0"/>
          <dgm:chPref val="0"/>
        </dgm:presLayoutVars>
      </dgm:prSet>
      <dgm:spPr/>
    </dgm:pt>
    <dgm:pt modelId="{1CD14DDE-57B6-412F-9A51-7EA64D298BEA}" type="pres">
      <dgm:prSet presAssocID="{32150FDE-6FDD-4414-A3BB-AEC6541946A6}" presName="sibTrans" presStyleCnt="0"/>
      <dgm:spPr/>
    </dgm:pt>
    <dgm:pt modelId="{8AE16DFE-3E73-4E3B-928F-451040FDA4EC}" type="pres">
      <dgm:prSet presAssocID="{DADD8A33-B747-4C27-ABC0-FB69DEBB6B11}" presName="compNode" presStyleCnt="0"/>
      <dgm:spPr/>
    </dgm:pt>
    <dgm:pt modelId="{0644AEE2-2BB3-42D5-9689-A9C8FA134623}" type="pres">
      <dgm:prSet presAssocID="{DADD8A33-B747-4C27-ABC0-FB69DEBB6B11}" presName="bgRect" presStyleLbl="bgShp" presStyleIdx="1" presStyleCnt="6"/>
      <dgm:spPr/>
    </dgm:pt>
    <dgm:pt modelId="{E7021AA6-CAD5-4124-B833-27F04B8577AE}" type="pres">
      <dgm:prSet presAssocID="{DADD8A33-B747-4C27-ABC0-FB69DEBB6B11}" presName="iconRect" presStyleLbl="node1" presStyleIdx="1" presStyleCnt="6"/>
      <dgm:spPr>
        <a:blipFill>
          <a:blip xmlns:r="http://schemas.openxmlformats.org/officeDocument/2006/relationships"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Reizstoff"/>
        </a:ext>
      </dgm:extLst>
    </dgm:pt>
    <dgm:pt modelId="{9AAB55C6-59BC-4176-837D-455D00711DF8}" type="pres">
      <dgm:prSet presAssocID="{DADD8A33-B747-4C27-ABC0-FB69DEBB6B11}" presName="spaceRect" presStyleCnt="0"/>
      <dgm:spPr/>
    </dgm:pt>
    <dgm:pt modelId="{5AB0581D-ACD5-4A93-B6A6-6C2BCB6F979C}" type="pres">
      <dgm:prSet presAssocID="{DADD8A33-B747-4C27-ABC0-FB69DEBB6B11}" presName="parTx" presStyleLbl="revTx" presStyleIdx="1" presStyleCnt="6">
        <dgm:presLayoutVars>
          <dgm:chMax val="0"/>
          <dgm:chPref val="0"/>
        </dgm:presLayoutVars>
      </dgm:prSet>
      <dgm:spPr/>
    </dgm:pt>
    <dgm:pt modelId="{5322E9F4-A785-4F1F-8AF1-280069360716}" type="pres">
      <dgm:prSet presAssocID="{AC417397-1897-41B0-97A7-B3B8DF476B77}" presName="sibTrans" presStyleCnt="0"/>
      <dgm:spPr/>
    </dgm:pt>
    <dgm:pt modelId="{130DEBD1-CBC0-46D6-A7F4-65B2AD07FD22}" type="pres">
      <dgm:prSet presAssocID="{DAFE9B7F-6AE6-4FEE-8388-231B44930AD9}" presName="compNode" presStyleCnt="0"/>
      <dgm:spPr/>
    </dgm:pt>
    <dgm:pt modelId="{C0847CFF-5B5D-4298-84F5-A2C557D9F844}" type="pres">
      <dgm:prSet presAssocID="{DAFE9B7F-6AE6-4FEE-8388-231B44930AD9}" presName="bgRect" presStyleLbl="bgShp" presStyleIdx="2" presStyleCnt="6"/>
      <dgm:spPr/>
    </dgm:pt>
    <dgm:pt modelId="{C87D098D-8828-46CC-9809-C6ECFAB645DC}" type="pres">
      <dgm:prSet presAssocID="{DAFE9B7F-6AE6-4FEE-8388-231B44930AD9}" presName="iconRect" presStyleLbl="node1" presStyleIdx="2" presStyleCnt="6"/>
      <dgm:spPr>
        <a:blipFill>
          <a:blip xmlns:r="http://schemas.openxmlformats.org/officeDocument/2006/relationships"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Wiedergabe"/>
        </a:ext>
      </dgm:extLst>
    </dgm:pt>
    <dgm:pt modelId="{A56416E5-0DBD-426D-B803-5429451C4A57}" type="pres">
      <dgm:prSet presAssocID="{DAFE9B7F-6AE6-4FEE-8388-231B44930AD9}" presName="spaceRect" presStyleCnt="0"/>
      <dgm:spPr/>
    </dgm:pt>
    <dgm:pt modelId="{667D4748-4DBD-4D9A-8C07-5173E075CFA5}" type="pres">
      <dgm:prSet presAssocID="{DAFE9B7F-6AE6-4FEE-8388-231B44930AD9}" presName="parTx" presStyleLbl="revTx" presStyleIdx="2" presStyleCnt="6">
        <dgm:presLayoutVars>
          <dgm:chMax val="0"/>
          <dgm:chPref val="0"/>
        </dgm:presLayoutVars>
      </dgm:prSet>
      <dgm:spPr/>
    </dgm:pt>
    <dgm:pt modelId="{1148FF31-580D-45AC-8F21-FA51B03710A0}" type="pres">
      <dgm:prSet presAssocID="{3C37F117-3059-4FEA-B0E2-9EB858E265C3}" presName="sibTrans" presStyleCnt="0"/>
      <dgm:spPr/>
    </dgm:pt>
    <dgm:pt modelId="{5A75B6C5-CB2B-4AF0-8F10-DB91E0BDA638}" type="pres">
      <dgm:prSet presAssocID="{80D465B5-854C-4499-9992-98259DA88338}" presName="compNode" presStyleCnt="0"/>
      <dgm:spPr/>
    </dgm:pt>
    <dgm:pt modelId="{4C331579-1059-4F0B-9761-91ECE9310FC2}" type="pres">
      <dgm:prSet presAssocID="{80D465B5-854C-4499-9992-98259DA88338}" presName="bgRect" presStyleLbl="bgShp" presStyleIdx="3" presStyleCnt="6"/>
      <dgm:spPr/>
    </dgm:pt>
    <dgm:pt modelId="{016DF3C4-2DF3-493D-9DBF-412C598178B8}" type="pres">
      <dgm:prSet presAssocID="{80D465B5-854C-4499-9992-98259DA88338}" presName="iconRect" presStyleLbl="node1" presStyleIdx="3" presStyleCnt="6"/>
      <dgm:spPr>
        <a:blipFill>
          <a:blip xmlns:r="http://schemas.openxmlformats.org/officeDocument/2006/relationships" r:embed="rId7" cstate="screen">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Open Book"/>
        </a:ext>
      </dgm:extLst>
    </dgm:pt>
    <dgm:pt modelId="{671306AC-5B47-4115-BAE0-2A72B0943A2C}" type="pres">
      <dgm:prSet presAssocID="{80D465B5-854C-4499-9992-98259DA88338}" presName="spaceRect" presStyleCnt="0"/>
      <dgm:spPr/>
    </dgm:pt>
    <dgm:pt modelId="{F94751B7-35A9-4A46-BCC2-DA1F2A8F1362}" type="pres">
      <dgm:prSet presAssocID="{80D465B5-854C-4499-9992-98259DA88338}" presName="parTx" presStyleLbl="revTx" presStyleIdx="3" presStyleCnt="6">
        <dgm:presLayoutVars>
          <dgm:chMax val="0"/>
          <dgm:chPref val="0"/>
        </dgm:presLayoutVars>
      </dgm:prSet>
      <dgm:spPr/>
    </dgm:pt>
    <dgm:pt modelId="{FA7CBF2A-E3D6-42CB-B1EC-31599C5C3331}" type="pres">
      <dgm:prSet presAssocID="{CC56A177-9C22-495F-B1D0-E312FE961334}" presName="sibTrans" presStyleCnt="0"/>
      <dgm:spPr/>
    </dgm:pt>
    <dgm:pt modelId="{FC1A0FC8-941C-47AB-BDDF-F6BE9FCBB0BF}" type="pres">
      <dgm:prSet presAssocID="{C2EB98BE-D6E3-4DB0-97EE-24BD24E595FF}" presName="compNode" presStyleCnt="0"/>
      <dgm:spPr/>
    </dgm:pt>
    <dgm:pt modelId="{CFBCA6BF-D154-4E48-A7E1-7BD024D84956}" type="pres">
      <dgm:prSet presAssocID="{C2EB98BE-D6E3-4DB0-97EE-24BD24E595FF}" presName="bgRect" presStyleLbl="bgShp" presStyleIdx="4" presStyleCnt="6"/>
      <dgm:spPr/>
    </dgm:pt>
    <dgm:pt modelId="{950F608A-8643-44F9-AF6C-BEEFB0802D6D}" type="pres">
      <dgm:prSet presAssocID="{C2EB98BE-D6E3-4DB0-97EE-24BD24E595FF}" presName="iconRect" presStyleLbl="node1" presStyleIdx="4" presStyleCnt="6"/>
      <dgm:spPr>
        <a:blipFill>
          <a:blip xmlns:r="http://schemas.openxmlformats.org/officeDocument/2006/relationships" r:embed="rId9" cstate="screen">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a:blipFill>
      </dgm:spPr>
      <dgm:extLst>
        <a:ext uri="{E40237B7-FDA0-4F09-8148-C483321AD2D9}">
          <dgm14:cNvPr xmlns:dgm14="http://schemas.microsoft.com/office/drawing/2010/diagram" id="0" name="" descr="Projector screen"/>
        </a:ext>
      </dgm:extLst>
    </dgm:pt>
    <dgm:pt modelId="{AA446EE2-99C8-4F5F-9ED3-82A3D06EAC00}" type="pres">
      <dgm:prSet presAssocID="{C2EB98BE-D6E3-4DB0-97EE-24BD24E595FF}" presName="spaceRect" presStyleCnt="0"/>
      <dgm:spPr/>
    </dgm:pt>
    <dgm:pt modelId="{A29602A9-DD17-4866-84D5-C26F24D407BA}" type="pres">
      <dgm:prSet presAssocID="{C2EB98BE-D6E3-4DB0-97EE-24BD24E595FF}" presName="parTx" presStyleLbl="revTx" presStyleIdx="4" presStyleCnt="6">
        <dgm:presLayoutVars>
          <dgm:chMax val="0"/>
          <dgm:chPref val="0"/>
        </dgm:presLayoutVars>
      </dgm:prSet>
      <dgm:spPr/>
    </dgm:pt>
    <dgm:pt modelId="{45962C6C-3B25-4146-A642-CCCA210A2DF4}" type="pres">
      <dgm:prSet presAssocID="{46185341-296E-48F0-8C5A-E3FA956E1BA1}" presName="sibTrans" presStyleCnt="0"/>
      <dgm:spPr/>
    </dgm:pt>
    <dgm:pt modelId="{98B98ADB-43E2-4A93-B9D1-2EB08E5133CB}" type="pres">
      <dgm:prSet presAssocID="{86F4AF4D-CBE2-40F6-95AB-F210F464B141}" presName="compNode" presStyleCnt="0"/>
      <dgm:spPr/>
    </dgm:pt>
    <dgm:pt modelId="{733D5282-B8D3-42A9-894C-416A1D94037B}" type="pres">
      <dgm:prSet presAssocID="{86F4AF4D-CBE2-40F6-95AB-F210F464B141}" presName="bgRect" presStyleLbl="bgShp" presStyleIdx="5" presStyleCnt="6"/>
      <dgm:spPr/>
    </dgm:pt>
    <dgm:pt modelId="{BAEC3282-8C2F-43FF-AF26-79BC6A227953}" type="pres">
      <dgm:prSet presAssocID="{86F4AF4D-CBE2-40F6-95AB-F210F464B141}" presName="iconRect" presStyleLbl="node1" presStyleIdx="5" presStyleCnt="6"/>
      <dgm:spPr>
        <a:blipFill>
          <a:blip xmlns:r="http://schemas.openxmlformats.org/officeDocument/2006/relationships" r:embed="rId11" cstate="screen">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a:blipFill>
      </dgm:spPr>
      <dgm:extLst>
        <a:ext uri="{E40237B7-FDA0-4F09-8148-C483321AD2D9}">
          <dgm14:cNvPr xmlns:dgm14="http://schemas.microsoft.com/office/drawing/2010/diagram" id="0" name="" descr="Chat"/>
        </a:ext>
      </dgm:extLst>
    </dgm:pt>
    <dgm:pt modelId="{FC4125D7-FB58-43BC-8F49-1406610F4F2B}" type="pres">
      <dgm:prSet presAssocID="{86F4AF4D-CBE2-40F6-95AB-F210F464B141}" presName="spaceRect" presStyleCnt="0"/>
      <dgm:spPr/>
    </dgm:pt>
    <dgm:pt modelId="{FBBA6B3B-D8FE-4454-BD5B-8594EEC0DBFD}" type="pres">
      <dgm:prSet presAssocID="{86F4AF4D-CBE2-40F6-95AB-F210F464B141}" presName="parTx" presStyleLbl="revTx" presStyleIdx="5" presStyleCnt="6">
        <dgm:presLayoutVars>
          <dgm:chMax val="0"/>
          <dgm:chPref val="0"/>
        </dgm:presLayoutVars>
      </dgm:prSet>
      <dgm:spPr/>
    </dgm:pt>
  </dgm:ptLst>
  <dgm:cxnLst>
    <dgm:cxn modelId="{6B146A27-5BA1-46C1-97BA-2C4475EC46D7}" srcId="{0C1F1BF0-6E4C-4B06-8D1A-1477CA963545}" destId="{81E69DA7-2435-4989-8D7A-9C928049D768}" srcOrd="0" destOrd="0" parTransId="{3902CD7C-5F55-43EB-8832-8932178D9C50}" sibTransId="{32150FDE-6FDD-4414-A3BB-AEC6541946A6}"/>
    <dgm:cxn modelId="{FB5D3164-836B-4DDC-9E3F-552B06BA7D16}" type="presOf" srcId="{86F4AF4D-CBE2-40F6-95AB-F210F464B141}" destId="{FBBA6B3B-D8FE-4454-BD5B-8594EEC0DBFD}" srcOrd="0" destOrd="0" presId="urn:microsoft.com/office/officeart/2018/2/layout/IconVerticalSolidList"/>
    <dgm:cxn modelId="{CB6BE244-1AC2-4D8D-82DB-19922C20577A}" srcId="{0C1F1BF0-6E4C-4B06-8D1A-1477CA963545}" destId="{86F4AF4D-CBE2-40F6-95AB-F210F464B141}" srcOrd="5" destOrd="0" parTransId="{31BFE237-EA28-41F5-9450-EDA7B4152D09}" sibTransId="{118CA687-77BE-4633-A9F1-D7A49885661B}"/>
    <dgm:cxn modelId="{8CB80D49-05C2-4561-BBBC-6E63064489C1}" srcId="{0C1F1BF0-6E4C-4B06-8D1A-1477CA963545}" destId="{C2EB98BE-D6E3-4DB0-97EE-24BD24E595FF}" srcOrd="4" destOrd="0" parTransId="{547A5643-A1ED-479B-9EE4-D83DD7D122D8}" sibTransId="{46185341-296E-48F0-8C5A-E3FA956E1BA1}"/>
    <dgm:cxn modelId="{11C81A5A-B31C-4FBD-BC07-371F5A92B6D5}" type="presOf" srcId="{80D465B5-854C-4499-9992-98259DA88338}" destId="{F94751B7-35A9-4A46-BCC2-DA1F2A8F1362}" srcOrd="0" destOrd="0" presId="urn:microsoft.com/office/officeart/2018/2/layout/IconVerticalSolidList"/>
    <dgm:cxn modelId="{CF377380-BAF1-446D-AEF3-161390D65B9B}" type="presOf" srcId="{DAFE9B7F-6AE6-4FEE-8388-231B44930AD9}" destId="{667D4748-4DBD-4D9A-8C07-5173E075CFA5}" srcOrd="0" destOrd="0" presId="urn:microsoft.com/office/officeart/2018/2/layout/IconVerticalSolidList"/>
    <dgm:cxn modelId="{18279AA8-4674-4A35-9ABB-7DC49C811A26}" srcId="{0C1F1BF0-6E4C-4B06-8D1A-1477CA963545}" destId="{DAFE9B7F-6AE6-4FEE-8388-231B44930AD9}" srcOrd="2" destOrd="0" parTransId="{169D4845-11C7-4C8D-A0E9-430A2ADC5539}" sibTransId="{3C37F117-3059-4FEA-B0E2-9EB858E265C3}"/>
    <dgm:cxn modelId="{1AA4C7B7-A6D9-4AEE-8016-8379F7DDA092}" type="presOf" srcId="{0C1F1BF0-6E4C-4B06-8D1A-1477CA963545}" destId="{49012B7E-9954-4027-B8D9-FAE48C2D3BDC}" srcOrd="0" destOrd="0" presId="urn:microsoft.com/office/officeart/2018/2/layout/IconVerticalSolidList"/>
    <dgm:cxn modelId="{F4F4DFB9-EB3D-44D9-B050-AAA6FD84EDE0}" type="presOf" srcId="{DADD8A33-B747-4C27-ABC0-FB69DEBB6B11}" destId="{5AB0581D-ACD5-4A93-B6A6-6C2BCB6F979C}" srcOrd="0" destOrd="0" presId="urn:microsoft.com/office/officeart/2018/2/layout/IconVerticalSolidList"/>
    <dgm:cxn modelId="{ADD1ADC3-359E-4AA8-BD73-0784F9D334C6}" srcId="{0C1F1BF0-6E4C-4B06-8D1A-1477CA963545}" destId="{DADD8A33-B747-4C27-ABC0-FB69DEBB6B11}" srcOrd="1" destOrd="0" parTransId="{067C12E5-67A6-4A91-9322-317D98A20DE9}" sibTransId="{AC417397-1897-41B0-97A7-B3B8DF476B77}"/>
    <dgm:cxn modelId="{562C56DC-527D-4DAB-B9B3-E7CDA330CA70}" type="presOf" srcId="{81E69DA7-2435-4989-8D7A-9C928049D768}" destId="{7A2B92C3-432D-4373-B98A-74DDE72CE0B4}" srcOrd="0" destOrd="0" presId="urn:microsoft.com/office/officeart/2018/2/layout/IconVerticalSolidList"/>
    <dgm:cxn modelId="{A51BE3DC-5F70-4D16-BEFB-942AEDE115D4}" srcId="{0C1F1BF0-6E4C-4B06-8D1A-1477CA963545}" destId="{80D465B5-854C-4499-9992-98259DA88338}" srcOrd="3" destOrd="0" parTransId="{F4874A76-F3F5-4A25-86D9-E2BD32ABF0D7}" sibTransId="{CC56A177-9C22-495F-B1D0-E312FE961334}"/>
    <dgm:cxn modelId="{9C2A2EED-D6EA-40C1-A224-BEBA2CD89DF3}" type="presOf" srcId="{C2EB98BE-D6E3-4DB0-97EE-24BD24E595FF}" destId="{A29602A9-DD17-4866-84D5-C26F24D407BA}" srcOrd="0" destOrd="0" presId="urn:microsoft.com/office/officeart/2018/2/layout/IconVerticalSolidList"/>
    <dgm:cxn modelId="{90170921-BED5-4A40-B69B-549837641D28}" type="presParOf" srcId="{49012B7E-9954-4027-B8D9-FAE48C2D3BDC}" destId="{3A9B8CEC-D674-420E-A802-C5AAB462AA90}" srcOrd="0" destOrd="0" presId="urn:microsoft.com/office/officeart/2018/2/layout/IconVerticalSolidList"/>
    <dgm:cxn modelId="{882018CC-F061-470C-88CE-27625C230C39}" type="presParOf" srcId="{3A9B8CEC-D674-420E-A802-C5AAB462AA90}" destId="{1253A3B9-79B4-44F1-BD3D-9C18F06701C9}" srcOrd="0" destOrd="0" presId="urn:microsoft.com/office/officeart/2018/2/layout/IconVerticalSolidList"/>
    <dgm:cxn modelId="{99DC4887-9241-4083-8250-513B4576CC03}" type="presParOf" srcId="{3A9B8CEC-D674-420E-A802-C5AAB462AA90}" destId="{9172FC3B-E282-4998-82D0-489C2E72D6A4}" srcOrd="1" destOrd="0" presId="urn:microsoft.com/office/officeart/2018/2/layout/IconVerticalSolidList"/>
    <dgm:cxn modelId="{783EE5C6-9712-42F3-83DC-BA637F235E05}" type="presParOf" srcId="{3A9B8CEC-D674-420E-A802-C5AAB462AA90}" destId="{AF5B6D2B-F204-44E0-A560-0FD35A9548B7}" srcOrd="2" destOrd="0" presId="urn:microsoft.com/office/officeart/2018/2/layout/IconVerticalSolidList"/>
    <dgm:cxn modelId="{43E9DF03-DA8F-4F7A-B76E-E3867BB42A70}" type="presParOf" srcId="{3A9B8CEC-D674-420E-A802-C5AAB462AA90}" destId="{7A2B92C3-432D-4373-B98A-74DDE72CE0B4}" srcOrd="3" destOrd="0" presId="urn:microsoft.com/office/officeart/2018/2/layout/IconVerticalSolidList"/>
    <dgm:cxn modelId="{92B2DF04-9CED-4ADD-A172-F5623C71FBCE}" type="presParOf" srcId="{49012B7E-9954-4027-B8D9-FAE48C2D3BDC}" destId="{1CD14DDE-57B6-412F-9A51-7EA64D298BEA}" srcOrd="1" destOrd="0" presId="urn:microsoft.com/office/officeart/2018/2/layout/IconVerticalSolidList"/>
    <dgm:cxn modelId="{FFAC31CA-7C95-4483-ADFD-D54BD3DF1327}" type="presParOf" srcId="{49012B7E-9954-4027-B8D9-FAE48C2D3BDC}" destId="{8AE16DFE-3E73-4E3B-928F-451040FDA4EC}" srcOrd="2" destOrd="0" presId="urn:microsoft.com/office/officeart/2018/2/layout/IconVerticalSolidList"/>
    <dgm:cxn modelId="{D191F20D-56C2-4CDB-BDE5-4396EBA80E9F}" type="presParOf" srcId="{8AE16DFE-3E73-4E3B-928F-451040FDA4EC}" destId="{0644AEE2-2BB3-42D5-9689-A9C8FA134623}" srcOrd="0" destOrd="0" presId="urn:microsoft.com/office/officeart/2018/2/layout/IconVerticalSolidList"/>
    <dgm:cxn modelId="{3A4CDD30-B55C-4810-9AB6-3F59A7FD53E4}" type="presParOf" srcId="{8AE16DFE-3E73-4E3B-928F-451040FDA4EC}" destId="{E7021AA6-CAD5-4124-B833-27F04B8577AE}" srcOrd="1" destOrd="0" presId="urn:microsoft.com/office/officeart/2018/2/layout/IconVerticalSolidList"/>
    <dgm:cxn modelId="{FC2B397D-0820-4233-A233-8BB653E2D518}" type="presParOf" srcId="{8AE16DFE-3E73-4E3B-928F-451040FDA4EC}" destId="{9AAB55C6-59BC-4176-837D-455D00711DF8}" srcOrd="2" destOrd="0" presId="urn:microsoft.com/office/officeart/2018/2/layout/IconVerticalSolidList"/>
    <dgm:cxn modelId="{DA360DB2-DDDC-4F76-A4A7-232B3C4686F9}" type="presParOf" srcId="{8AE16DFE-3E73-4E3B-928F-451040FDA4EC}" destId="{5AB0581D-ACD5-4A93-B6A6-6C2BCB6F979C}" srcOrd="3" destOrd="0" presId="urn:microsoft.com/office/officeart/2018/2/layout/IconVerticalSolidList"/>
    <dgm:cxn modelId="{050C42D1-0AD5-4716-987B-F27816F122D0}" type="presParOf" srcId="{49012B7E-9954-4027-B8D9-FAE48C2D3BDC}" destId="{5322E9F4-A785-4F1F-8AF1-280069360716}" srcOrd="3" destOrd="0" presId="urn:microsoft.com/office/officeart/2018/2/layout/IconVerticalSolidList"/>
    <dgm:cxn modelId="{8D014560-52D4-4CFF-BEC4-8D1C2F5128C5}" type="presParOf" srcId="{49012B7E-9954-4027-B8D9-FAE48C2D3BDC}" destId="{130DEBD1-CBC0-46D6-A7F4-65B2AD07FD22}" srcOrd="4" destOrd="0" presId="urn:microsoft.com/office/officeart/2018/2/layout/IconVerticalSolidList"/>
    <dgm:cxn modelId="{B46E4301-5DE9-45AC-828E-2618D3B0FC76}" type="presParOf" srcId="{130DEBD1-CBC0-46D6-A7F4-65B2AD07FD22}" destId="{C0847CFF-5B5D-4298-84F5-A2C557D9F844}" srcOrd="0" destOrd="0" presId="urn:microsoft.com/office/officeart/2018/2/layout/IconVerticalSolidList"/>
    <dgm:cxn modelId="{37E3A149-AB42-4870-9F13-2AB713813553}" type="presParOf" srcId="{130DEBD1-CBC0-46D6-A7F4-65B2AD07FD22}" destId="{C87D098D-8828-46CC-9809-C6ECFAB645DC}" srcOrd="1" destOrd="0" presId="urn:microsoft.com/office/officeart/2018/2/layout/IconVerticalSolidList"/>
    <dgm:cxn modelId="{75927950-80E3-45BD-9279-4A3C2D3B97E7}" type="presParOf" srcId="{130DEBD1-CBC0-46D6-A7F4-65B2AD07FD22}" destId="{A56416E5-0DBD-426D-B803-5429451C4A57}" srcOrd="2" destOrd="0" presId="urn:microsoft.com/office/officeart/2018/2/layout/IconVerticalSolidList"/>
    <dgm:cxn modelId="{3D4957FA-B920-4EA0-B447-987CB68F6B3D}" type="presParOf" srcId="{130DEBD1-CBC0-46D6-A7F4-65B2AD07FD22}" destId="{667D4748-4DBD-4D9A-8C07-5173E075CFA5}" srcOrd="3" destOrd="0" presId="urn:microsoft.com/office/officeart/2018/2/layout/IconVerticalSolidList"/>
    <dgm:cxn modelId="{380B4619-17C1-4DD1-BCA9-676FA7E31AC5}" type="presParOf" srcId="{49012B7E-9954-4027-B8D9-FAE48C2D3BDC}" destId="{1148FF31-580D-45AC-8F21-FA51B03710A0}" srcOrd="5" destOrd="0" presId="urn:microsoft.com/office/officeart/2018/2/layout/IconVerticalSolidList"/>
    <dgm:cxn modelId="{8D6525F0-F666-4BB2-9FBB-0E1882540AB3}" type="presParOf" srcId="{49012B7E-9954-4027-B8D9-FAE48C2D3BDC}" destId="{5A75B6C5-CB2B-4AF0-8F10-DB91E0BDA638}" srcOrd="6" destOrd="0" presId="urn:microsoft.com/office/officeart/2018/2/layout/IconVerticalSolidList"/>
    <dgm:cxn modelId="{D5DA8539-CB8E-4F8C-A68F-1A1FF9407B52}" type="presParOf" srcId="{5A75B6C5-CB2B-4AF0-8F10-DB91E0BDA638}" destId="{4C331579-1059-4F0B-9761-91ECE9310FC2}" srcOrd="0" destOrd="0" presId="urn:microsoft.com/office/officeart/2018/2/layout/IconVerticalSolidList"/>
    <dgm:cxn modelId="{D9F5B3B0-FBB5-4116-9FE7-EE847578751D}" type="presParOf" srcId="{5A75B6C5-CB2B-4AF0-8F10-DB91E0BDA638}" destId="{016DF3C4-2DF3-493D-9DBF-412C598178B8}" srcOrd="1" destOrd="0" presId="urn:microsoft.com/office/officeart/2018/2/layout/IconVerticalSolidList"/>
    <dgm:cxn modelId="{3FA4DF92-ED56-4238-8CF6-2FC6239FC546}" type="presParOf" srcId="{5A75B6C5-CB2B-4AF0-8F10-DB91E0BDA638}" destId="{671306AC-5B47-4115-BAE0-2A72B0943A2C}" srcOrd="2" destOrd="0" presId="urn:microsoft.com/office/officeart/2018/2/layout/IconVerticalSolidList"/>
    <dgm:cxn modelId="{684472D1-BDA8-4A67-BEC3-8768330F5FFC}" type="presParOf" srcId="{5A75B6C5-CB2B-4AF0-8F10-DB91E0BDA638}" destId="{F94751B7-35A9-4A46-BCC2-DA1F2A8F1362}" srcOrd="3" destOrd="0" presId="urn:microsoft.com/office/officeart/2018/2/layout/IconVerticalSolidList"/>
    <dgm:cxn modelId="{8BC9DC0D-5531-4B0E-83D4-BEE569BDFB7B}" type="presParOf" srcId="{49012B7E-9954-4027-B8D9-FAE48C2D3BDC}" destId="{FA7CBF2A-E3D6-42CB-B1EC-31599C5C3331}" srcOrd="7" destOrd="0" presId="urn:microsoft.com/office/officeart/2018/2/layout/IconVerticalSolidList"/>
    <dgm:cxn modelId="{9E0FB1C2-96D9-4785-9EBB-CFB71AC195F5}" type="presParOf" srcId="{49012B7E-9954-4027-B8D9-FAE48C2D3BDC}" destId="{FC1A0FC8-941C-47AB-BDDF-F6BE9FCBB0BF}" srcOrd="8" destOrd="0" presId="urn:microsoft.com/office/officeart/2018/2/layout/IconVerticalSolidList"/>
    <dgm:cxn modelId="{88480FE1-F1E6-4E97-AE94-13722554D69E}" type="presParOf" srcId="{FC1A0FC8-941C-47AB-BDDF-F6BE9FCBB0BF}" destId="{CFBCA6BF-D154-4E48-A7E1-7BD024D84956}" srcOrd="0" destOrd="0" presId="urn:microsoft.com/office/officeart/2018/2/layout/IconVerticalSolidList"/>
    <dgm:cxn modelId="{C5424573-79FD-42B8-9CF6-B1F70441E493}" type="presParOf" srcId="{FC1A0FC8-941C-47AB-BDDF-F6BE9FCBB0BF}" destId="{950F608A-8643-44F9-AF6C-BEEFB0802D6D}" srcOrd="1" destOrd="0" presId="urn:microsoft.com/office/officeart/2018/2/layout/IconVerticalSolidList"/>
    <dgm:cxn modelId="{4E752B11-BA6B-480A-B7F8-DC73BF178D5E}" type="presParOf" srcId="{FC1A0FC8-941C-47AB-BDDF-F6BE9FCBB0BF}" destId="{AA446EE2-99C8-4F5F-9ED3-82A3D06EAC00}" srcOrd="2" destOrd="0" presId="urn:microsoft.com/office/officeart/2018/2/layout/IconVerticalSolidList"/>
    <dgm:cxn modelId="{589E6E49-AA1F-4993-97E9-9E5B2BA85924}" type="presParOf" srcId="{FC1A0FC8-941C-47AB-BDDF-F6BE9FCBB0BF}" destId="{A29602A9-DD17-4866-84D5-C26F24D407BA}" srcOrd="3" destOrd="0" presId="urn:microsoft.com/office/officeart/2018/2/layout/IconVerticalSolidList"/>
    <dgm:cxn modelId="{8335FD27-88A5-4566-BB9F-88013FA1F712}" type="presParOf" srcId="{49012B7E-9954-4027-B8D9-FAE48C2D3BDC}" destId="{45962C6C-3B25-4146-A642-CCCA210A2DF4}" srcOrd="9" destOrd="0" presId="urn:microsoft.com/office/officeart/2018/2/layout/IconVerticalSolidList"/>
    <dgm:cxn modelId="{04888F35-72D8-45FD-B1EA-BD6997543080}" type="presParOf" srcId="{49012B7E-9954-4027-B8D9-FAE48C2D3BDC}" destId="{98B98ADB-43E2-4A93-B9D1-2EB08E5133CB}" srcOrd="10" destOrd="0" presId="urn:microsoft.com/office/officeart/2018/2/layout/IconVerticalSolidList"/>
    <dgm:cxn modelId="{6E41E986-69C0-42EC-BAA2-386279E89018}" type="presParOf" srcId="{98B98ADB-43E2-4A93-B9D1-2EB08E5133CB}" destId="{733D5282-B8D3-42A9-894C-416A1D94037B}" srcOrd="0" destOrd="0" presId="urn:microsoft.com/office/officeart/2018/2/layout/IconVerticalSolidList"/>
    <dgm:cxn modelId="{237DEC38-BA01-4270-8DAF-60E89A9274FE}" type="presParOf" srcId="{98B98ADB-43E2-4A93-B9D1-2EB08E5133CB}" destId="{BAEC3282-8C2F-43FF-AF26-79BC6A227953}" srcOrd="1" destOrd="0" presId="urn:microsoft.com/office/officeart/2018/2/layout/IconVerticalSolidList"/>
    <dgm:cxn modelId="{CBFEBE63-14F7-4B6D-A1D3-FD978C402F19}" type="presParOf" srcId="{98B98ADB-43E2-4A93-B9D1-2EB08E5133CB}" destId="{FC4125D7-FB58-43BC-8F49-1406610F4F2B}" srcOrd="2" destOrd="0" presId="urn:microsoft.com/office/officeart/2018/2/layout/IconVerticalSolidList"/>
    <dgm:cxn modelId="{E31F8D33-F5CD-44FC-BAA0-6EE728D9F2A0}" type="presParOf" srcId="{98B98ADB-43E2-4A93-B9D1-2EB08E5133CB}" destId="{FBBA6B3B-D8FE-4454-BD5B-8594EEC0DBFD}"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53A3B9-79B4-44F1-BD3D-9C18F06701C9}">
      <dsp:nvSpPr>
        <dsp:cNvPr id="0" name=""/>
        <dsp:cNvSpPr/>
      </dsp:nvSpPr>
      <dsp:spPr>
        <a:xfrm>
          <a:off x="0" y="1301"/>
          <a:ext cx="9720072" cy="55458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172FC3B-E282-4998-82D0-489C2E72D6A4}">
      <dsp:nvSpPr>
        <dsp:cNvPr id="0" name=""/>
        <dsp:cNvSpPr/>
      </dsp:nvSpPr>
      <dsp:spPr>
        <a:xfrm>
          <a:off x="167762" y="126083"/>
          <a:ext cx="305022" cy="305022"/>
        </a:xfrm>
        <a:prstGeom prst="rect">
          <a:avLst/>
        </a:prstGeom>
        <a:blipFill>
          <a:blip xmlns:r="http://schemas.openxmlformats.org/officeDocument/2006/relationships" r:embed="rId1"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A2B92C3-432D-4373-B98A-74DDE72CE0B4}">
      <dsp:nvSpPr>
        <dsp:cNvPr id="0" name=""/>
        <dsp:cNvSpPr/>
      </dsp:nvSpPr>
      <dsp:spPr>
        <a:xfrm>
          <a:off x="640548" y="1301"/>
          <a:ext cx="9079524" cy="5545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8694" tIns="58694" rIns="58694" bIns="58694" numCol="1" spcCol="1270" anchor="ctr" anchorCtr="0">
          <a:noAutofit/>
        </a:bodyPr>
        <a:lstStyle/>
        <a:p>
          <a:pPr marL="0" lvl="0" indent="0" algn="l" defTabSz="844550">
            <a:lnSpc>
              <a:spcPct val="100000"/>
            </a:lnSpc>
            <a:spcBef>
              <a:spcPct val="0"/>
            </a:spcBef>
            <a:spcAft>
              <a:spcPct val="35000"/>
            </a:spcAft>
            <a:buNone/>
          </a:pPr>
          <a:r>
            <a:rPr lang="de-DE" sz="1900" kern="1200"/>
            <a:t>1. Eisbrecher</a:t>
          </a:r>
          <a:endParaRPr lang="en-US" sz="1900" kern="1200"/>
        </a:p>
      </dsp:txBody>
      <dsp:txXfrm>
        <a:off x="640548" y="1301"/>
        <a:ext cx="9079524" cy="554587"/>
      </dsp:txXfrm>
    </dsp:sp>
    <dsp:sp modelId="{0644AEE2-2BB3-42D5-9689-A9C8FA134623}">
      <dsp:nvSpPr>
        <dsp:cNvPr id="0" name=""/>
        <dsp:cNvSpPr/>
      </dsp:nvSpPr>
      <dsp:spPr>
        <a:xfrm>
          <a:off x="0" y="694535"/>
          <a:ext cx="9720072" cy="55458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7021AA6-CAD5-4124-B833-27F04B8577AE}">
      <dsp:nvSpPr>
        <dsp:cNvPr id="0" name=""/>
        <dsp:cNvSpPr/>
      </dsp:nvSpPr>
      <dsp:spPr>
        <a:xfrm>
          <a:off x="167762" y="819317"/>
          <a:ext cx="305022" cy="305022"/>
        </a:xfrm>
        <a:prstGeom prst="rect">
          <a:avLst/>
        </a:prstGeom>
        <a:blipFill>
          <a:blip xmlns:r="http://schemas.openxmlformats.org/officeDocument/2006/relationships"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AB0581D-ACD5-4A93-B6A6-6C2BCB6F979C}">
      <dsp:nvSpPr>
        <dsp:cNvPr id="0" name=""/>
        <dsp:cNvSpPr/>
      </dsp:nvSpPr>
      <dsp:spPr>
        <a:xfrm>
          <a:off x="640548" y="694535"/>
          <a:ext cx="9079524" cy="5545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8694" tIns="58694" rIns="58694" bIns="58694" numCol="1" spcCol="1270" anchor="ctr" anchorCtr="0">
          <a:noAutofit/>
        </a:bodyPr>
        <a:lstStyle/>
        <a:p>
          <a:pPr marL="0" lvl="0" indent="0" algn="l" defTabSz="844550">
            <a:lnSpc>
              <a:spcPct val="100000"/>
            </a:lnSpc>
            <a:spcBef>
              <a:spcPct val="0"/>
            </a:spcBef>
            <a:spcAft>
              <a:spcPct val="35000"/>
            </a:spcAft>
            <a:buNone/>
          </a:pPr>
          <a:r>
            <a:rPr lang="de-DE" sz="1900" kern="1200"/>
            <a:t>2. W</a:t>
          </a:r>
          <a:r>
            <a:rPr lang="de-DE" sz="1900" b="1" kern="1200"/>
            <a:t>elche Ba</a:t>
          </a:r>
          <a:r>
            <a:rPr lang="de-DE" sz="1900" kern="1200"/>
            <a:t>rrieren gibt es?</a:t>
          </a:r>
          <a:endParaRPr lang="en-US" sz="1900" kern="1200"/>
        </a:p>
      </dsp:txBody>
      <dsp:txXfrm>
        <a:off x="640548" y="694535"/>
        <a:ext cx="9079524" cy="554587"/>
      </dsp:txXfrm>
    </dsp:sp>
    <dsp:sp modelId="{C0847CFF-5B5D-4298-84F5-A2C557D9F844}">
      <dsp:nvSpPr>
        <dsp:cNvPr id="0" name=""/>
        <dsp:cNvSpPr/>
      </dsp:nvSpPr>
      <dsp:spPr>
        <a:xfrm>
          <a:off x="0" y="1387769"/>
          <a:ext cx="9720072" cy="55458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87D098D-8828-46CC-9809-C6ECFAB645DC}">
      <dsp:nvSpPr>
        <dsp:cNvPr id="0" name=""/>
        <dsp:cNvSpPr/>
      </dsp:nvSpPr>
      <dsp:spPr>
        <a:xfrm>
          <a:off x="167762" y="1512551"/>
          <a:ext cx="305022" cy="305022"/>
        </a:xfrm>
        <a:prstGeom prst="rect">
          <a:avLst/>
        </a:prstGeom>
        <a:blipFill>
          <a:blip xmlns:r="http://schemas.openxmlformats.org/officeDocument/2006/relationships"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67D4748-4DBD-4D9A-8C07-5173E075CFA5}">
      <dsp:nvSpPr>
        <dsp:cNvPr id="0" name=""/>
        <dsp:cNvSpPr/>
      </dsp:nvSpPr>
      <dsp:spPr>
        <a:xfrm>
          <a:off x="640548" y="1387769"/>
          <a:ext cx="9079524" cy="5545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8694" tIns="58694" rIns="58694" bIns="58694" numCol="1" spcCol="1270" anchor="ctr" anchorCtr="0">
          <a:noAutofit/>
        </a:bodyPr>
        <a:lstStyle/>
        <a:p>
          <a:pPr marL="0" lvl="0" indent="0" algn="l" defTabSz="844550">
            <a:lnSpc>
              <a:spcPct val="100000"/>
            </a:lnSpc>
            <a:spcBef>
              <a:spcPct val="0"/>
            </a:spcBef>
            <a:spcAft>
              <a:spcPct val="35000"/>
            </a:spcAft>
            <a:buNone/>
          </a:pPr>
          <a:r>
            <a:rPr lang="de-DE" sz="1900" kern="1200"/>
            <a:t>3. Storys bei Instagram</a:t>
          </a:r>
          <a:endParaRPr lang="en-US" sz="1900" kern="1200"/>
        </a:p>
      </dsp:txBody>
      <dsp:txXfrm>
        <a:off x="640548" y="1387769"/>
        <a:ext cx="9079524" cy="554587"/>
      </dsp:txXfrm>
    </dsp:sp>
    <dsp:sp modelId="{4C331579-1059-4F0B-9761-91ECE9310FC2}">
      <dsp:nvSpPr>
        <dsp:cNvPr id="0" name=""/>
        <dsp:cNvSpPr/>
      </dsp:nvSpPr>
      <dsp:spPr>
        <a:xfrm>
          <a:off x="0" y="2081003"/>
          <a:ext cx="9720072" cy="55458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16DF3C4-2DF3-493D-9DBF-412C598178B8}">
      <dsp:nvSpPr>
        <dsp:cNvPr id="0" name=""/>
        <dsp:cNvSpPr/>
      </dsp:nvSpPr>
      <dsp:spPr>
        <a:xfrm>
          <a:off x="167762" y="2205785"/>
          <a:ext cx="305022" cy="305022"/>
        </a:xfrm>
        <a:prstGeom prst="rect">
          <a:avLst/>
        </a:prstGeom>
        <a:blipFill>
          <a:blip xmlns:r="http://schemas.openxmlformats.org/officeDocument/2006/relationships" r:embed="rId7" cstate="screen">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94751B7-35A9-4A46-BCC2-DA1F2A8F1362}">
      <dsp:nvSpPr>
        <dsp:cNvPr id="0" name=""/>
        <dsp:cNvSpPr/>
      </dsp:nvSpPr>
      <dsp:spPr>
        <a:xfrm>
          <a:off x="640548" y="2081003"/>
          <a:ext cx="9079524" cy="5545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8694" tIns="58694" rIns="58694" bIns="58694" numCol="1" spcCol="1270" anchor="ctr" anchorCtr="0">
          <a:noAutofit/>
        </a:bodyPr>
        <a:lstStyle/>
        <a:p>
          <a:pPr marL="0" lvl="0" indent="0" algn="l" defTabSz="844550">
            <a:lnSpc>
              <a:spcPct val="100000"/>
            </a:lnSpc>
            <a:spcBef>
              <a:spcPct val="0"/>
            </a:spcBef>
            <a:spcAft>
              <a:spcPct val="35000"/>
            </a:spcAft>
            <a:buNone/>
          </a:pPr>
          <a:r>
            <a:rPr lang="de-DE" sz="1900" kern="1200"/>
            <a:t>4. Erstellung einer eigenen Story</a:t>
          </a:r>
          <a:endParaRPr lang="en-US" sz="1900" kern="1200"/>
        </a:p>
      </dsp:txBody>
      <dsp:txXfrm>
        <a:off x="640548" y="2081003"/>
        <a:ext cx="9079524" cy="554587"/>
      </dsp:txXfrm>
    </dsp:sp>
    <dsp:sp modelId="{CFBCA6BF-D154-4E48-A7E1-7BD024D84956}">
      <dsp:nvSpPr>
        <dsp:cNvPr id="0" name=""/>
        <dsp:cNvSpPr/>
      </dsp:nvSpPr>
      <dsp:spPr>
        <a:xfrm>
          <a:off x="0" y="2774237"/>
          <a:ext cx="9720072" cy="55458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50F608A-8643-44F9-AF6C-BEEFB0802D6D}">
      <dsp:nvSpPr>
        <dsp:cNvPr id="0" name=""/>
        <dsp:cNvSpPr/>
      </dsp:nvSpPr>
      <dsp:spPr>
        <a:xfrm>
          <a:off x="167762" y="2899019"/>
          <a:ext cx="305022" cy="305022"/>
        </a:xfrm>
        <a:prstGeom prst="rect">
          <a:avLst/>
        </a:prstGeom>
        <a:blipFill>
          <a:blip xmlns:r="http://schemas.openxmlformats.org/officeDocument/2006/relationships" r:embed="rId9" cstate="screen">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29602A9-DD17-4866-84D5-C26F24D407BA}">
      <dsp:nvSpPr>
        <dsp:cNvPr id="0" name=""/>
        <dsp:cNvSpPr/>
      </dsp:nvSpPr>
      <dsp:spPr>
        <a:xfrm>
          <a:off x="640548" y="2774237"/>
          <a:ext cx="9079524" cy="5545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8694" tIns="58694" rIns="58694" bIns="58694" numCol="1" spcCol="1270" anchor="ctr" anchorCtr="0">
          <a:noAutofit/>
        </a:bodyPr>
        <a:lstStyle/>
        <a:p>
          <a:pPr marL="0" lvl="0" indent="0" algn="l" defTabSz="844550">
            <a:lnSpc>
              <a:spcPct val="100000"/>
            </a:lnSpc>
            <a:spcBef>
              <a:spcPct val="0"/>
            </a:spcBef>
            <a:spcAft>
              <a:spcPct val="35000"/>
            </a:spcAft>
            <a:buNone/>
          </a:pPr>
          <a:r>
            <a:rPr lang="de-DE" sz="1900" kern="1200"/>
            <a:t>5. Präsentation</a:t>
          </a:r>
          <a:endParaRPr lang="en-US" sz="1900" kern="1200"/>
        </a:p>
      </dsp:txBody>
      <dsp:txXfrm>
        <a:off x="640548" y="2774237"/>
        <a:ext cx="9079524" cy="554587"/>
      </dsp:txXfrm>
    </dsp:sp>
    <dsp:sp modelId="{733D5282-B8D3-42A9-894C-416A1D94037B}">
      <dsp:nvSpPr>
        <dsp:cNvPr id="0" name=""/>
        <dsp:cNvSpPr/>
      </dsp:nvSpPr>
      <dsp:spPr>
        <a:xfrm>
          <a:off x="0" y="3467471"/>
          <a:ext cx="9720072" cy="55458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AEC3282-8C2F-43FF-AF26-79BC6A227953}">
      <dsp:nvSpPr>
        <dsp:cNvPr id="0" name=""/>
        <dsp:cNvSpPr/>
      </dsp:nvSpPr>
      <dsp:spPr>
        <a:xfrm>
          <a:off x="167762" y="3592253"/>
          <a:ext cx="305022" cy="305022"/>
        </a:xfrm>
        <a:prstGeom prst="rect">
          <a:avLst/>
        </a:prstGeom>
        <a:blipFill>
          <a:blip xmlns:r="http://schemas.openxmlformats.org/officeDocument/2006/relationships" r:embed="rId11" cstate="screen">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BBA6B3B-D8FE-4454-BD5B-8594EEC0DBFD}">
      <dsp:nvSpPr>
        <dsp:cNvPr id="0" name=""/>
        <dsp:cNvSpPr/>
      </dsp:nvSpPr>
      <dsp:spPr>
        <a:xfrm>
          <a:off x="640548" y="3467471"/>
          <a:ext cx="9079524" cy="5545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8694" tIns="58694" rIns="58694" bIns="58694" numCol="1" spcCol="1270" anchor="ctr" anchorCtr="0">
          <a:noAutofit/>
        </a:bodyPr>
        <a:lstStyle/>
        <a:p>
          <a:pPr marL="0" lvl="0" indent="0" algn="l" defTabSz="844550">
            <a:lnSpc>
              <a:spcPct val="100000"/>
            </a:lnSpc>
            <a:spcBef>
              <a:spcPct val="0"/>
            </a:spcBef>
            <a:spcAft>
              <a:spcPct val="35000"/>
            </a:spcAft>
            <a:buNone/>
          </a:pPr>
          <a:r>
            <a:rPr lang="de-DE" sz="1900" kern="1200"/>
            <a:t>6. Feedback</a:t>
          </a:r>
          <a:endParaRPr lang="en-US" sz="1900" kern="1200"/>
        </a:p>
      </dsp:txBody>
      <dsp:txXfrm>
        <a:off x="640548" y="3467471"/>
        <a:ext cx="9079524" cy="554587"/>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B44D9A2-D82D-4741-A80E-A1A2C0C99A28}" type="datetimeFigureOut">
              <a:rPr lang="de-DE" smtClean="0"/>
              <a:t>31.08.2022</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1978B3-C89E-470D-83D5-AA0047DCC691}" type="slidenum">
              <a:rPr lang="de-DE" smtClean="0"/>
              <a:t>‹Nr.›</a:t>
            </a:fld>
            <a:endParaRPr lang="de-DE"/>
          </a:p>
        </p:txBody>
      </p:sp>
    </p:spTree>
    <p:extLst>
      <p:ext uri="{BB962C8B-B14F-4D97-AF65-F5344CB8AC3E}">
        <p14:creationId xmlns:p14="http://schemas.microsoft.com/office/powerpoint/2010/main" val="25426951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C61978B3-C89E-470D-83D5-AA0047DCC691}" type="slidenum">
              <a:rPr lang="de-DE" smtClean="0"/>
              <a:t>3</a:t>
            </a:fld>
            <a:endParaRPr lang="de-DE"/>
          </a:p>
        </p:txBody>
      </p:sp>
    </p:spTree>
    <p:extLst>
      <p:ext uri="{BB962C8B-B14F-4D97-AF65-F5344CB8AC3E}">
        <p14:creationId xmlns:p14="http://schemas.microsoft.com/office/powerpoint/2010/main" val="39660629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Wir beschäftigen uns an unserem Projekttag heute mit dem Thema digitale Inklusion. Doch bevor wir genauer darauf eingehen, was digitale Inklusion ist, wollen wir herausfinden, was Inklusion im Allgemeinen bedeutet. Hierfür schauen wir uns jetzt ein kurzes Video auf YouTube an.</a:t>
            </a:r>
            <a:endParaRPr lang="fr-FR" dirty="0"/>
          </a:p>
          <a:p>
            <a:endParaRPr lang="de-DE" dirty="0">
              <a:cs typeface="Calibri"/>
            </a:endParaRPr>
          </a:p>
        </p:txBody>
      </p:sp>
      <p:sp>
        <p:nvSpPr>
          <p:cNvPr id="4" name="Foliennummernplatzhalter 3"/>
          <p:cNvSpPr>
            <a:spLocks noGrp="1"/>
          </p:cNvSpPr>
          <p:nvPr>
            <p:ph type="sldNum" sz="quarter" idx="5"/>
          </p:nvPr>
        </p:nvSpPr>
        <p:spPr/>
        <p:txBody>
          <a:bodyPr/>
          <a:lstStyle/>
          <a:p>
            <a:fld id="{C61978B3-C89E-470D-83D5-AA0047DCC691}" type="slidenum">
              <a:rPr lang="de-DE" smtClean="0"/>
              <a:t>4</a:t>
            </a:fld>
            <a:endParaRPr lang="de-DE"/>
          </a:p>
        </p:txBody>
      </p:sp>
    </p:spTree>
    <p:extLst>
      <p:ext uri="{BB962C8B-B14F-4D97-AF65-F5344CB8AC3E}">
        <p14:creationId xmlns:p14="http://schemas.microsoft.com/office/powerpoint/2010/main" val="2430184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dirty="0"/>
              <a:t>In dem Video </a:t>
            </a:r>
            <a:r>
              <a:rPr lang="en-US" dirty="0" err="1"/>
              <a:t>ging</a:t>
            </a:r>
            <a:r>
              <a:rPr lang="en-US" dirty="0"/>
              <a:t> es ja </a:t>
            </a:r>
            <a:r>
              <a:rPr lang="en-US" dirty="0" err="1"/>
              <a:t>nicht</a:t>
            </a:r>
            <a:r>
              <a:rPr lang="en-US" dirty="0"/>
              <a:t> </a:t>
            </a:r>
            <a:r>
              <a:rPr lang="en-US" dirty="0" err="1"/>
              <a:t>nur</a:t>
            </a:r>
            <a:r>
              <a:rPr lang="en-US" dirty="0"/>
              <a:t> um das Thema </a:t>
            </a:r>
            <a:r>
              <a:rPr lang="en-US" dirty="0" err="1"/>
              <a:t>Inklusion</a:t>
            </a:r>
            <a:r>
              <a:rPr lang="en-US" dirty="0"/>
              <a:t>, </a:t>
            </a:r>
            <a:r>
              <a:rPr lang="en-US" dirty="0" err="1"/>
              <a:t>sondern</a:t>
            </a:r>
            <a:r>
              <a:rPr lang="en-US" dirty="0"/>
              <a:t> </a:t>
            </a:r>
            <a:r>
              <a:rPr lang="en-US" dirty="0" err="1"/>
              <a:t>auch</a:t>
            </a:r>
            <a:r>
              <a:rPr lang="en-US" dirty="0"/>
              <a:t> </a:t>
            </a:r>
            <a:r>
              <a:rPr lang="en-US" dirty="0" err="1"/>
              <a:t>darum</a:t>
            </a:r>
            <a:r>
              <a:rPr lang="en-US" dirty="0"/>
              <a:t>, </a:t>
            </a:r>
            <a:r>
              <a:rPr lang="en-US" dirty="0" err="1"/>
              <a:t>welche</a:t>
            </a:r>
            <a:r>
              <a:rPr lang="en-US" dirty="0"/>
              <a:t> </a:t>
            </a:r>
            <a:r>
              <a:rPr lang="en-US" dirty="0" err="1"/>
              <a:t>Barrieren</a:t>
            </a:r>
            <a:r>
              <a:rPr lang="en-US" dirty="0"/>
              <a:t> es </a:t>
            </a:r>
            <a:r>
              <a:rPr lang="en-US" dirty="0" err="1"/>
              <a:t>gibt</a:t>
            </a:r>
            <a:r>
              <a:rPr lang="en-US" dirty="0"/>
              <a:t>. </a:t>
            </a:r>
            <a:r>
              <a:rPr lang="en-US" dirty="0" err="1"/>
              <a:t>Barrieren</a:t>
            </a:r>
            <a:r>
              <a:rPr lang="en-US" dirty="0"/>
              <a:t> </a:t>
            </a:r>
            <a:r>
              <a:rPr lang="en-US" dirty="0" err="1"/>
              <a:t>sind</a:t>
            </a:r>
            <a:r>
              <a:rPr lang="en-US" dirty="0"/>
              <a:t> </a:t>
            </a:r>
            <a:r>
              <a:rPr lang="en-US" dirty="0" err="1"/>
              <a:t>Hindernisse</a:t>
            </a:r>
            <a:r>
              <a:rPr lang="en-US" dirty="0"/>
              <a:t>, die das </a:t>
            </a:r>
            <a:r>
              <a:rPr lang="en-US" dirty="0" err="1"/>
              <a:t>alltägliche</a:t>
            </a:r>
            <a:endParaRPr lang="fr-FR" dirty="0" err="1"/>
          </a:p>
          <a:p>
            <a:r>
              <a:rPr lang="en-US" dirty="0"/>
              <a:t>Leben </a:t>
            </a:r>
            <a:r>
              <a:rPr lang="en-US" dirty="0" err="1"/>
              <a:t>einschränken</a:t>
            </a:r>
            <a:r>
              <a:rPr lang="en-US" dirty="0"/>
              <a:t>. Das </a:t>
            </a:r>
            <a:r>
              <a:rPr lang="en-US" dirty="0" err="1"/>
              <a:t>bedeutet</a:t>
            </a:r>
            <a:r>
              <a:rPr lang="en-US" dirty="0"/>
              <a:t>, </a:t>
            </a:r>
            <a:r>
              <a:rPr lang="en-US" dirty="0" err="1"/>
              <a:t>dass</a:t>
            </a:r>
            <a:r>
              <a:rPr lang="en-US" dirty="0"/>
              <a:t> </a:t>
            </a:r>
            <a:r>
              <a:rPr lang="en-US" dirty="0" err="1"/>
              <a:t>ein</a:t>
            </a:r>
            <a:r>
              <a:rPr lang="en-US" dirty="0"/>
              <a:t> </a:t>
            </a:r>
            <a:r>
              <a:rPr lang="en-US" dirty="0" err="1"/>
              <a:t>gleichberechtigtes</a:t>
            </a:r>
            <a:r>
              <a:rPr lang="en-US" dirty="0"/>
              <a:t> </a:t>
            </a:r>
            <a:r>
              <a:rPr lang="en-US" dirty="0" err="1"/>
              <a:t>Teilhabe</a:t>
            </a:r>
            <a:r>
              <a:rPr lang="en-US" dirty="0"/>
              <a:t> in</a:t>
            </a:r>
            <a:endParaRPr lang="fr-FR" dirty="0"/>
          </a:p>
          <a:p>
            <a:r>
              <a:rPr lang="en-US" dirty="0"/>
              <a:t>der Gesellschaft </a:t>
            </a:r>
            <a:r>
              <a:rPr lang="en-US" dirty="0" err="1"/>
              <a:t>nicht</a:t>
            </a:r>
            <a:r>
              <a:rPr lang="en-US" dirty="0"/>
              <a:t> </a:t>
            </a:r>
            <a:r>
              <a:rPr lang="en-US" dirty="0" err="1"/>
              <a:t>möglich</a:t>
            </a:r>
            <a:r>
              <a:rPr lang="en-US" dirty="0"/>
              <a:t> </a:t>
            </a:r>
            <a:r>
              <a:rPr lang="en-US" dirty="0" err="1"/>
              <a:t>ist</a:t>
            </a:r>
            <a:r>
              <a:rPr lang="en-US" dirty="0"/>
              <a:t>. Du </a:t>
            </a:r>
            <a:r>
              <a:rPr lang="en-US" dirty="0" err="1"/>
              <a:t>könntest</a:t>
            </a:r>
            <a:r>
              <a:rPr lang="en-US" dirty="0"/>
              <a:t> </a:t>
            </a:r>
            <a:r>
              <a:rPr lang="en-US" dirty="0" err="1"/>
              <a:t>dann</a:t>
            </a:r>
            <a:r>
              <a:rPr lang="en-US" dirty="0"/>
              <a:t> also </a:t>
            </a:r>
            <a:r>
              <a:rPr lang="en-US" dirty="0" err="1"/>
              <a:t>zum</a:t>
            </a:r>
            <a:r>
              <a:rPr lang="en-US" dirty="0"/>
              <a:t> </a:t>
            </a:r>
            <a:r>
              <a:rPr lang="en-US" dirty="0" err="1"/>
              <a:t>Beispiel</a:t>
            </a:r>
            <a:r>
              <a:rPr lang="en-US" dirty="0"/>
              <a:t> </a:t>
            </a:r>
            <a:r>
              <a:rPr lang="en-US" dirty="0" err="1"/>
              <a:t>nicht</a:t>
            </a:r>
            <a:r>
              <a:rPr lang="en-US" dirty="0"/>
              <a:t> alle </a:t>
            </a:r>
            <a:r>
              <a:rPr lang="en-US" dirty="0" err="1"/>
              <a:t>Aktivitäten</a:t>
            </a:r>
            <a:r>
              <a:rPr lang="en-US" dirty="0"/>
              <a:t> </a:t>
            </a:r>
            <a:r>
              <a:rPr lang="en-US" dirty="0" err="1"/>
              <a:t>machen</a:t>
            </a:r>
            <a:r>
              <a:rPr lang="en-US" dirty="0"/>
              <a:t>, die </a:t>
            </a:r>
            <a:r>
              <a:rPr lang="en-US" dirty="0" err="1"/>
              <a:t>deine</a:t>
            </a:r>
            <a:r>
              <a:rPr lang="en-US" dirty="0"/>
              <a:t> Freunde </a:t>
            </a:r>
            <a:r>
              <a:rPr lang="en-US" dirty="0" err="1"/>
              <a:t>machen</a:t>
            </a:r>
            <a:r>
              <a:rPr lang="en-US" dirty="0"/>
              <a:t>.</a:t>
            </a:r>
            <a:endParaRPr lang="fr-FR" dirty="0"/>
          </a:p>
          <a:p>
            <a:endParaRPr lang="en-US" dirty="0">
              <a:cs typeface="Calibri"/>
            </a:endParaRPr>
          </a:p>
        </p:txBody>
      </p:sp>
      <p:sp>
        <p:nvSpPr>
          <p:cNvPr id="4" name="Espace réservé du numéro de diapositive 3"/>
          <p:cNvSpPr>
            <a:spLocks noGrp="1"/>
          </p:cNvSpPr>
          <p:nvPr>
            <p:ph type="sldNum" sz="quarter" idx="5"/>
          </p:nvPr>
        </p:nvSpPr>
        <p:spPr/>
        <p:txBody>
          <a:bodyPr/>
          <a:lstStyle/>
          <a:p>
            <a:fld id="{C61978B3-C89E-470D-83D5-AA0047DCC691}" type="slidenum">
              <a:rPr lang="de-DE" smtClean="0"/>
              <a:t>5</a:t>
            </a:fld>
            <a:endParaRPr lang="de-DE"/>
          </a:p>
        </p:txBody>
      </p:sp>
    </p:spTree>
    <p:extLst>
      <p:ext uri="{BB962C8B-B14F-4D97-AF65-F5344CB8AC3E}">
        <p14:creationId xmlns:p14="http://schemas.microsoft.com/office/powerpoint/2010/main" val="24173706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dirty="0" err="1"/>
              <a:t>Jetzt</a:t>
            </a:r>
            <a:r>
              <a:rPr lang="en-US" dirty="0"/>
              <a:t> </a:t>
            </a:r>
            <a:r>
              <a:rPr lang="en-US" dirty="0" err="1"/>
              <a:t>wollen</a:t>
            </a:r>
            <a:r>
              <a:rPr lang="en-US" dirty="0"/>
              <a:t> </a:t>
            </a:r>
            <a:r>
              <a:rPr lang="en-US" dirty="0" err="1"/>
              <a:t>wir</a:t>
            </a:r>
            <a:r>
              <a:rPr lang="en-US" dirty="0"/>
              <a:t> </a:t>
            </a:r>
            <a:r>
              <a:rPr lang="en-US" dirty="0" err="1"/>
              <a:t>gemeinsam</a:t>
            </a:r>
            <a:r>
              <a:rPr lang="en-US" dirty="0"/>
              <a:t> mal </a:t>
            </a:r>
            <a:r>
              <a:rPr lang="en-US" dirty="0" err="1"/>
              <a:t>Antworten</a:t>
            </a:r>
            <a:r>
              <a:rPr lang="en-US" dirty="0"/>
              <a:t> auf die Frage </a:t>
            </a:r>
            <a:r>
              <a:rPr lang="en-US" dirty="0" err="1"/>
              <a:t>danach</a:t>
            </a:r>
            <a:r>
              <a:rPr lang="en-US" dirty="0"/>
              <a:t> </a:t>
            </a:r>
            <a:r>
              <a:rPr lang="en-US" dirty="0" err="1"/>
              <a:t>finden</a:t>
            </a:r>
            <a:r>
              <a:rPr lang="en-US" dirty="0"/>
              <a:t>, was es für </a:t>
            </a:r>
            <a:r>
              <a:rPr lang="en-US" dirty="0" err="1"/>
              <a:t>Barrieren</a:t>
            </a:r>
            <a:r>
              <a:rPr lang="en-US" dirty="0"/>
              <a:t> </a:t>
            </a:r>
            <a:r>
              <a:rPr lang="en-US" dirty="0" err="1"/>
              <a:t>gibt</a:t>
            </a:r>
            <a:r>
              <a:rPr lang="en-US" dirty="0"/>
              <a:t>. </a:t>
            </a:r>
            <a:r>
              <a:rPr lang="en-US" dirty="0" err="1"/>
              <a:t>Dafür</a:t>
            </a:r>
            <a:r>
              <a:rPr lang="en-US" dirty="0"/>
              <a:t> </a:t>
            </a:r>
            <a:r>
              <a:rPr lang="en-US" dirty="0" err="1"/>
              <a:t>dürft</a:t>
            </a:r>
            <a:r>
              <a:rPr lang="en-US" dirty="0"/>
              <a:t> nun </a:t>
            </a:r>
            <a:r>
              <a:rPr lang="en-US" dirty="0" err="1"/>
              <a:t>euer</a:t>
            </a:r>
            <a:r>
              <a:rPr lang="en-US" dirty="0"/>
              <a:t> </a:t>
            </a:r>
            <a:r>
              <a:rPr lang="en-US" dirty="0" err="1"/>
              <a:t>IPad</a:t>
            </a:r>
            <a:r>
              <a:rPr lang="en-US" dirty="0"/>
              <a:t> </a:t>
            </a:r>
            <a:r>
              <a:rPr lang="en-US" dirty="0" err="1"/>
              <a:t>nehmen</a:t>
            </a:r>
            <a:r>
              <a:rPr lang="en-US" dirty="0"/>
              <a:t> und den QR Code </a:t>
            </a:r>
            <a:r>
              <a:rPr lang="en-US" dirty="0" err="1"/>
              <a:t>scannen</a:t>
            </a:r>
            <a:r>
              <a:rPr lang="en-US" dirty="0"/>
              <a:t>. Dann </a:t>
            </a:r>
            <a:r>
              <a:rPr lang="en-US" dirty="0" err="1"/>
              <a:t>sollt</a:t>
            </a:r>
            <a:r>
              <a:rPr lang="en-US" dirty="0"/>
              <a:t> </a:t>
            </a:r>
            <a:r>
              <a:rPr lang="en-US" dirty="0" err="1"/>
              <a:t>ihr</a:t>
            </a:r>
            <a:r>
              <a:rPr lang="en-US" dirty="0"/>
              <a:t> auf </a:t>
            </a:r>
            <a:r>
              <a:rPr lang="en-US" dirty="0" err="1"/>
              <a:t>Mentimeter</a:t>
            </a:r>
            <a:r>
              <a:rPr lang="en-US" dirty="0"/>
              <a:t> </a:t>
            </a:r>
            <a:r>
              <a:rPr lang="en-US" dirty="0" err="1"/>
              <a:t>eure</a:t>
            </a:r>
            <a:r>
              <a:rPr lang="en-US" dirty="0"/>
              <a:t> Ideen </a:t>
            </a:r>
            <a:r>
              <a:rPr lang="en-US" dirty="0" err="1"/>
              <a:t>aufschreiben</a:t>
            </a:r>
            <a:r>
              <a:rPr lang="en-US" dirty="0"/>
              <a:t>, was </a:t>
            </a:r>
            <a:r>
              <a:rPr lang="en-US" dirty="0" err="1"/>
              <a:t>euch</a:t>
            </a:r>
            <a:r>
              <a:rPr lang="en-US" dirty="0"/>
              <a:t> </a:t>
            </a:r>
            <a:r>
              <a:rPr lang="en-US" dirty="0" err="1"/>
              <a:t>im</a:t>
            </a:r>
            <a:r>
              <a:rPr lang="en-US" dirty="0"/>
              <a:t> </a:t>
            </a:r>
            <a:r>
              <a:rPr lang="en-US" dirty="0" err="1"/>
              <a:t>Alltag</a:t>
            </a:r>
            <a:r>
              <a:rPr lang="en-US" dirty="0"/>
              <a:t> </a:t>
            </a:r>
            <a:r>
              <a:rPr lang="en-US" dirty="0" err="1"/>
              <a:t>ein</a:t>
            </a:r>
            <a:r>
              <a:rPr lang="en-US" dirty="0"/>
              <a:t> </a:t>
            </a:r>
            <a:r>
              <a:rPr lang="en-US" dirty="0" err="1"/>
              <a:t>oder</a:t>
            </a:r>
            <a:r>
              <a:rPr lang="en-US" dirty="0"/>
              <a:t> was </a:t>
            </a:r>
            <a:r>
              <a:rPr lang="en-US" dirty="0" err="1"/>
              <a:t>jemand</a:t>
            </a:r>
            <a:r>
              <a:rPr lang="en-US" dirty="0"/>
              <a:t> </a:t>
            </a:r>
            <a:r>
              <a:rPr lang="en-US" dirty="0" err="1"/>
              <a:t>anderen</a:t>
            </a:r>
            <a:r>
              <a:rPr lang="en-US" dirty="0"/>
              <a:t> </a:t>
            </a:r>
            <a:r>
              <a:rPr lang="en-US" dirty="0" err="1"/>
              <a:t>einschränken</a:t>
            </a:r>
            <a:r>
              <a:rPr lang="en-US" dirty="0"/>
              <a:t> </a:t>
            </a:r>
            <a:r>
              <a:rPr lang="en-US" dirty="0" err="1"/>
              <a:t>könnte</a:t>
            </a:r>
            <a:r>
              <a:rPr lang="en-US" dirty="0"/>
              <a:t>.</a:t>
            </a:r>
            <a:endParaRPr lang="fr-FR" dirty="0"/>
          </a:p>
          <a:p>
            <a:r>
              <a:rPr lang="en-US" dirty="0"/>
              <a:t>Wenn </a:t>
            </a:r>
            <a:r>
              <a:rPr lang="en-US" dirty="0" err="1"/>
              <a:t>ihr</a:t>
            </a:r>
            <a:r>
              <a:rPr lang="en-US" dirty="0"/>
              <a:t> </a:t>
            </a:r>
            <a:r>
              <a:rPr lang="en-US" dirty="0" err="1"/>
              <a:t>Fragen</a:t>
            </a:r>
            <a:r>
              <a:rPr lang="en-US" dirty="0"/>
              <a:t> </a:t>
            </a:r>
            <a:r>
              <a:rPr lang="en-US" dirty="0" err="1"/>
              <a:t>habt</a:t>
            </a:r>
            <a:r>
              <a:rPr lang="en-US" dirty="0"/>
              <a:t>, </a:t>
            </a:r>
            <a:r>
              <a:rPr lang="en-US" dirty="0" err="1"/>
              <a:t>meldet</a:t>
            </a:r>
            <a:r>
              <a:rPr lang="en-US" dirty="0"/>
              <a:t> </a:t>
            </a:r>
            <a:r>
              <a:rPr lang="en-US" dirty="0" err="1"/>
              <a:t>euch</a:t>
            </a:r>
            <a:r>
              <a:rPr lang="en-US" dirty="0"/>
              <a:t> bitte, </a:t>
            </a:r>
            <a:r>
              <a:rPr lang="en-US" dirty="0" err="1"/>
              <a:t>dann</a:t>
            </a:r>
            <a:r>
              <a:rPr lang="en-US" dirty="0"/>
              <a:t> </a:t>
            </a:r>
            <a:r>
              <a:rPr lang="en-US" dirty="0" err="1"/>
              <a:t>können</a:t>
            </a:r>
            <a:r>
              <a:rPr lang="en-US" dirty="0"/>
              <a:t> </a:t>
            </a:r>
            <a:r>
              <a:rPr lang="en-US" dirty="0" err="1"/>
              <a:t>wir</a:t>
            </a:r>
            <a:r>
              <a:rPr lang="en-US" dirty="0"/>
              <a:t> </a:t>
            </a:r>
            <a:r>
              <a:rPr lang="en-US" dirty="0" err="1"/>
              <a:t>euch</a:t>
            </a:r>
            <a:r>
              <a:rPr lang="en-US" dirty="0"/>
              <a:t> </a:t>
            </a:r>
            <a:r>
              <a:rPr lang="en-US" dirty="0" err="1"/>
              <a:t>helfen</a:t>
            </a:r>
            <a:r>
              <a:rPr lang="en-US" dirty="0"/>
              <a:t>.</a:t>
            </a:r>
            <a:endParaRPr lang="en-US" dirty="0">
              <a:cs typeface="Calibri"/>
            </a:endParaRPr>
          </a:p>
          <a:p>
            <a:br>
              <a:rPr lang="en-US" dirty="0"/>
            </a:br>
            <a:endParaRPr lang="en-US" dirty="0"/>
          </a:p>
          <a:p>
            <a:r>
              <a:rPr lang="en-US" dirty="0" err="1"/>
              <a:t>Ihr</a:t>
            </a:r>
            <a:r>
              <a:rPr lang="en-US" dirty="0"/>
              <a:t> </a:t>
            </a:r>
            <a:r>
              <a:rPr lang="en-US" dirty="0" err="1"/>
              <a:t>habt</a:t>
            </a:r>
            <a:r>
              <a:rPr lang="en-US" dirty="0"/>
              <a:t> </a:t>
            </a:r>
            <a:r>
              <a:rPr lang="en-US" dirty="0" err="1"/>
              <a:t>jetzt</a:t>
            </a:r>
            <a:r>
              <a:rPr lang="en-US" dirty="0"/>
              <a:t> </a:t>
            </a:r>
            <a:r>
              <a:rPr lang="en-US" dirty="0" err="1"/>
              <a:t>etwas</a:t>
            </a:r>
            <a:r>
              <a:rPr lang="en-US" dirty="0"/>
              <a:t> 5 </a:t>
            </a:r>
            <a:r>
              <a:rPr lang="en-US" dirty="0" err="1"/>
              <a:t>Minuten</a:t>
            </a:r>
            <a:r>
              <a:rPr lang="en-US" dirty="0"/>
              <a:t> </a:t>
            </a:r>
            <a:r>
              <a:rPr lang="en-US" dirty="0" err="1"/>
              <a:t>Bearbeitungszeit</a:t>
            </a:r>
            <a:r>
              <a:rPr lang="en-US" dirty="0"/>
              <a:t>, um </a:t>
            </a:r>
            <a:r>
              <a:rPr lang="en-US" dirty="0" err="1"/>
              <a:t>eure</a:t>
            </a:r>
            <a:r>
              <a:rPr lang="en-US" dirty="0"/>
              <a:t> Ideen auf </a:t>
            </a:r>
            <a:r>
              <a:rPr lang="en-US" dirty="0" err="1"/>
              <a:t>Mentimeter</a:t>
            </a:r>
            <a:r>
              <a:rPr lang="en-US" dirty="0"/>
              <a:t> </a:t>
            </a:r>
            <a:r>
              <a:rPr lang="en-US" dirty="0" err="1"/>
              <a:t>zu</a:t>
            </a:r>
            <a:r>
              <a:rPr lang="en-US" dirty="0"/>
              <a:t> </a:t>
            </a:r>
            <a:r>
              <a:rPr lang="en-US" dirty="0" err="1"/>
              <a:t>notieren</a:t>
            </a:r>
            <a:r>
              <a:rPr lang="en-US" dirty="0"/>
              <a:t>.</a:t>
            </a:r>
            <a:endParaRPr lang="en-US" dirty="0">
              <a:cs typeface="Calibri"/>
            </a:endParaRPr>
          </a:p>
          <a:p>
            <a:br>
              <a:rPr lang="en-US" dirty="0"/>
            </a:br>
            <a:endParaRPr lang="en-US" dirty="0"/>
          </a:p>
          <a:p>
            <a:pPr marL="171450" indent="-171450">
              <a:buFont typeface="Arial"/>
              <a:buChar char="•"/>
            </a:pPr>
            <a:r>
              <a:rPr lang="en-US" dirty="0" err="1"/>
              <a:t>Ergebnis</a:t>
            </a:r>
            <a:r>
              <a:rPr lang="en-US" dirty="0"/>
              <a:t> auf </a:t>
            </a:r>
            <a:r>
              <a:rPr lang="en-US" dirty="0" err="1"/>
              <a:t>Mentimeter</a:t>
            </a:r>
            <a:r>
              <a:rPr lang="en-US" dirty="0"/>
              <a:t> </a:t>
            </a:r>
            <a:r>
              <a:rPr lang="en-US" dirty="0" err="1"/>
              <a:t>zeigen</a:t>
            </a:r>
            <a:r>
              <a:rPr lang="en-US" dirty="0"/>
              <a:t> -</a:t>
            </a:r>
            <a:endParaRPr lang="en-US" dirty="0">
              <a:cs typeface="Calibri"/>
            </a:endParaRPr>
          </a:p>
          <a:p>
            <a:br>
              <a:rPr lang="en-US" dirty="0"/>
            </a:br>
            <a:endParaRPr lang="en-US" dirty="0"/>
          </a:p>
          <a:p>
            <a:r>
              <a:rPr lang="en-US" dirty="0"/>
              <a:t>Schaut mal, das </a:t>
            </a:r>
            <a:r>
              <a:rPr lang="en-US" dirty="0" err="1"/>
              <a:t>sind</a:t>
            </a:r>
            <a:r>
              <a:rPr lang="en-US" dirty="0"/>
              <a:t> </a:t>
            </a:r>
            <a:r>
              <a:rPr lang="en-US" dirty="0" err="1"/>
              <a:t>eure</a:t>
            </a:r>
            <a:r>
              <a:rPr lang="en-US" dirty="0"/>
              <a:t> </a:t>
            </a:r>
            <a:r>
              <a:rPr lang="en-US" dirty="0" err="1"/>
              <a:t>Ergebnisse</a:t>
            </a:r>
            <a:r>
              <a:rPr lang="en-US" dirty="0"/>
              <a:t>. Was </a:t>
            </a:r>
            <a:r>
              <a:rPr lang="en-US" dirty="0" err="1"/>
              <a:t>fällt</a:t>
            </a:r>
            <a:r>
              <a:rPr lang="en-US" dirty="0"/>
              <a:t> </a:t>
            </a:r>
            <a:r>
              <a:rPr lang="en-US" dirty="0" err="1"/>
              <a:t>euch</a:t>
            </a:r>
            <a:r>
              <a:rPr lang="en-US" dirty="0"/>
              <a:t> auf? Wurden </a:t>
            </a:r>
            <a:r>
              <a:rPr lang="en-US" dirty="0" err="1"/>
              <a:t>bestimmte</a:t>
            </a:r>
            <a:r>
              <a:rPr lang="en-US" dirty="0"/>
              <a:t> </a:t>
            </a:r>
            <a:r>
              <a:rPr lang="en-US" dirty="0" err="1"/>
              <a:t>Barrieren</a:t>
            </a:r>
            <a:r>
              <a:rPr lang="en-US" dirty="0"/>
              <a:t> </a:t>
            </a:r>
            <a:r>
              <a:rPr lang="en-US" dirty="0" err="1"/>
              <a:t>besonders</a:t>
            </a:r>
            <a:r>
              <a:rPr lang="en-US" dirty="0"/>
              <a:t> </a:t>
            </a:r>
            <a:r>
              <a:rPr lang="en-US" dirty="0" err="1"/>
              <a:t>häufig</a:t>
            </a:r>
            <a:r>
              <a:rPr lang="en-US" dirty="0"/>
              <a:t> </a:t>
            </a:r>
            <a:r>
              <a:rPr lang="en-US" dirty="0" err="1"/>
              <a:t>genannt</a:t>
            </a:r>
            <a:r>
              <a:rPr lang="en-US" dirty="0"/>
              <a:t>? </a:t>
            </a:r>
            <a:r>
              <a:rPr lang="en-US" dirty="0" err="1"/>
              <a:t>Findet</a:t>
            </a:r>
            <a:r>
              <a:rPr lang="en-US" dirty="0"/>
              <a:t> </a:t>
            </a:r>
            <a:r>
              <a:rPr lang="en-US" dirty="0" err="1"/>
              <a:t>ihr</a:t>
            </a:r>
            <a:r>
              <a:rPr lang="en-US" dirty="0"/>
              <a:t> </a:t>
            </a:r>
            <a:r>
              <a:rPr lang="en-US" dirty="0" err="1"/>
              <a:t>Gemeinsamkeiten</a:t>
            </a:r>
            <a:r>
              <a:rPr lang="en-US" dirty="0"/>
              <a:t> </a:t>
            </a:r>
            <a:r>
              <a:rPr lang="en-US" dirty="0" err="1"/>
              <a:t>zwischen</a:t>
            </a:r>
            <a:r>
              <a:rPr lang="en-US" dirty="0"/>
              <a:t> den </a:t>
            </a:r>
            <a:r>
              <a:rPr lang="en-US" dirty="0" err="1"/>
              <a:t>einzelnen</a:t>
            </a:r>
            <a:r>
              <a:rPr lang="en-US" dirty="0"/>
              <a:t> </a:t>
            </a:r>
            <a:r>
              <a:rPr lang="en-US" dirty="0" err="1"/>
              <a:t>Barrieren</a:t>
            </a:r>
            <a:r>
              <a:rPr lang="en-US" dirty="0"/>
              <a:t>?</a:t>
            </a:r>
            <a:endParaRPr lang="en-US" dirty="0">
              <a:cs typeface="Calibri"/>
            </a:endParaRPr>
          </a:p>
          <a:p>
            <a:endParaRPr lang="en-US"/>
          </a:p>
          <a:p>
            <a:endParaRPr lang="en-US"/>
          </a:p>
          <a:p>
            <a:endParaRPr lang="en-US" dirty="0">
              <a:cs typeface="Calibri"/>
            </a:endParaRPr>
          </a:p>
        </p:txBody>
      </p:sp>
      <p:sp>
        <p:nvSpPr>
          <p:cNvPr id="4" name="Espace réservé du numéro de diapositive 3"/>
          <p:cNvSpPr>
            <a:spLocks noGrp="1"/>
          </p:cNvSpPr>
          <p:nvPr>
            <p:ph type="sldNum" sz="quarter" idx="5"/>
          </p:nvPr>
        </p:nvSpPr>
        <p:spPr/>
        <p:txBody>
          <a:bodyPr/>
          <a:lstStyle/>
          <a:p>
            <a:fld id="{C61978B3-C89E-470D-83D5-AA0047DCC691}" type="slidenum">
              <a:rPr lang="de-DE" smtClean="0"/>
              <a:t>6</a:t>
            </a:fld>
            <a:endParaRPr lang="de-DE"/>
          </a:p>
        </p:txBody>
      </p:sp>
    </p:spTree>
    <p:extLst>
      <p:ext uri="{BB962C8B-B14F-4D97-AF65-F5344CB8AC3E}">
        <p14:creationId xmlns:p14="http://schemas.microsoft.com/office/powerpoint/2010/main" val="20145723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dirty="0" err="1"/>
              <a:t>Einige</a:t>
            </a:r>
            <a:r>
              <a:rPr lang="en-US" dirty="0"/>
              <a:t> </a:t>
            </a:r>
            <a:r>
              <a:rPr lang="en-US" dirty="0" err="1"/>
              <a:t>Barrieren</a:t>
            </a:r>
            <a:r>
              <a:rPr lang="en-US" dirty="0"/>
              <a:t> die ihr gesammelt habt, findet ihr hier sicherlich auch wieder. Man kann in zwei Arten von Barrieren unterteilen. Es gibt räumlichen Barrieren, wie zum Beispiel gesperrte und zugestellte Wege, schlechte Wege und</a:t>
            </a:r>
            <a:endParaRPr lang="fr-FR"/>
          </a:p>
          <a:p>
            <a:r>
              <a:rPr lang="en-US" dirty="0" err="1"/>
              <a:t>Straßen</a:t>
            </a:r>
            <a:r>
              <a:rPr lang="en-US" dirty="0"/>
              <a:t> </a:t>
            </a:r>
            <a:r>
              <a:rPr lang="en-US" dirty="0" err="1"/>
              <a:t>oder</a:t>
            </a:r>
            <a:r>
              <a:rPr lang="en-US" dirty="0"/>
              <a:t> </a:t>
            </a:r>
            <a:r>
              <a:rPr lang="en-US" dirty="0" err="1"/>
              <a:t>einen</a:t>
            </a:r>
            <a:r>
              <a:rPr lang="en-US" dirty="0"/>
              <a:t> schlechten Zugang zu Orten.</a:t>
            </a:r>
          </a:p>
          <a:p>
            <a:r>
              <a:rPr lang="en-US" dirty="0" err="1"/>
              <a:t>Treppen</a:t>
            </a:r>
            <a:r>
              <a:rPr lang="en-US" dirty="0"/>
              <a:t> und </a:t>
            </a:r>
            <a:r>
              <a:rPr lang="en-US" dirty="0" err="1"/>
              <a:t>Stufen</a:t>
            </a:r>
            <a:r>
              <a:rPr lang="en-US" dirty="0"/>
              <a:t> sowie eine eingeschränkte</a:t>
            </a:r>
          </a:p>
          <a:p>
            <a:r>
              <a:rPr lang="en-US" dirty="0" err="1"/>
              <a:t>Verkehrmittelnutzung</a:t>
            </a:r>
            <a:r>
              <a:rPr lang="en-US" dirty="0"/>
              <a:t> </a:t>
            </a:r>
            <a:r>
              <a:rPr lang="en-US" dirty="0" err="1"/>
              <a:t>können</a:t>
            </a:r>
            <a:r>
              <a:rPr lang="en-US" dirty="0"/>
              <a:t> </a:t>
            </a:r>
            <a:r>
              <a:rPr lang="en-US" dirty="0" err="1"/>
              <a:t>weitere</a:t>
            </a:r>
            <a:r>
              <a:rPr lang="en-US" dirty="0"/>
              <a:t> </a:t>
            </a:r>
            <a:r>
              <a:rPr lang="en-US" dirty="0" err="1"/>
              <a:t>räumliche</a:t>
            </a:r>
            <a:r>
              <a:rPr lang="en-US" dirty="0"/>
              <a:t> </a:t>
            </a:r>
            <a:r>
              <a:rPr lang="en-US" dirty="0" err="1"/>
              <a:t>Barrieren</a:t>
            </a:r>
            <a:r>
              <a:rPr lang="en-US" dirty="0"/>
              <a:t> sein.</a:t>
            </a:r>
          </a:p>
          <a:p>
            <a:r>
              <a:rPr lang="en-US" dirty="0"/>
              <a:t>Es </a:t>
            </a:r>
            <a:r>
              <a:rPr lang="en-US" dirty="0" err="1"/>
              <a:t>gibt</a:t>
            </a:r>
            <a:r>
              <a:rPr lang="en-US" dirty="0"/>
              <a:t> </a:t>
            </a:r>
            <a:r>
              <a:rPr lang="en-US" dirty="0" err="1"/>
              <a:t>aber</a:t>
            </a:r>
            <a:r>
              <a:rPr lang="en-US" dirty="0"/>
              <a:t> </a:t>
            </a:r>
            <a:r>
              <a:rPr lang="en-US" dirty="0" err="1"/>
              <a:t>auch</a:t>
            </a:r>
            <a:r>
              <a:rPr lang="en-US" dirty="0"/>
              <a:t> </a:t>
            </a:r>
            <a:r>
              <a:rPr lang="en-US" dirty="0" err="1"/>
              <a:t>kommunikative</a:t>
            </a:r>
            <a:r>
              <a:rPr lang="en-US" dirty="0"/>
              <a:t> </a:t>
            </a:r>
            <a:r>
              <a:rPr lang="en-US" dirty="0" err="1"/>
              <a:t>Barrieren</a:t>
            </a:r>
            <a:r>
              <a:rPr lang="en-US" dirty="0"/>
              <a:t>. </a:t>
            </a:r>
            <a:r>
              <a:rPr lang="en-US" dirty="0" err="1"/>
              <a:t>Diese</a:t>
            </a:r>
            <a:r>
              <a:rPr lang="en-US" dirty="0"/>
              <a:t> </a:t>
            </a:r>
            <a:r>
              <a:rPr lang="en-US" dirty="0" err="1"/>
              <a:t>sind</a:t>
            </a:r>
            <a:r>
              <a:rPr lang="en-US" dirty="0"/>
              <a:t> </a:t>
            </a:r>
            <a:r>
              <a:rPr lang="en-US" dirty="0" err="1"/>
              <a:t>beispielsweise</a:t>
            </a:r>
            <a:r>
              <a:rPr lang="en-US" dirty="0"/>
              <a:t> </a:t>
            </a:r>
            <a:r>
              <a:rPr lang="en-US" dirty="0" err="1"/>
              <a:t>schwer</a:t>
            </a:r>
            <a:r>
              <a:rPr lang="en-US" dirty="0"/>
              <a:t> </a:t>
            </a:r>
            <a:r>
              <a:rPr lang="en-US" dirty="0" err="1"/>
              <a:t>auszufüllende</a:t>
            </a:r>
          </a:p>
          <a:p>
            <a:r>
              <a:rPr lang="en-US" dirty="0" err="1"/>
              <a:t>Formulare</a:t>
            </a:r>
            <a:r>
              <a:rPr lang="en-US" dirty="0"/>
              <a:t> </a:t>
            </a:r>
            <a:r>
              <a:rPr lang="en-US" dirty="0" err="1"/>
              <a:t>oder</a:t>
            </a:r>
            <a:r>
              <a:rPr lang="en-US" dirty="0"/>
              <a:t> </a:t>
            </a:r>
            <a:r>
              <a:rPr lang="en-US" dirty="0" err="1"/>
              <a:t>eine</a:t>
            </a:r>
            <a:r>
              <a:rPr lang="en-US" dirty="0"/>
              <a:t> </a:t>
            </a:r>
            <a:r>
              <a:rPr lang="en-US" dirty="0" err="1"/>
              <a:t>schlechte</a:t>
            </a:r>
            <a:r>
              <a:rPr lang="en-US" dirty="0"/>
              <a:t> </a:t>
            </a:r>
            <a:r>
              <a:rPr lang="en-US" dirty="0" err="1"/>
              <a:t>Beschilderung</a:t>
            </a:r>
            <a:r>
              <a:rPr lang="en-US" dirty="0"/>
              <a:t>. </a:t>
            </a:r>
            <a:r>
              <a:rPr lang="en-US" dirty="0" err="1"/>
              <a:t>Außerdem</a:t>
            </a:r>
            <a:r>
              <a:rPr lang="en-US" dirty="0"/>
              <a:t> </a:t>
            </a:r>
            <a:r>
              <a:rPr lang="en-US" dirty="0" err="1"/>
              <a:t>ist</a:t>
            </a:r>
            <a:r>
              <a:rPr lang="en-US" dirty="0"/>
              <a:t> die </a:t>
            </a:r>
            <a:r>
              <a:rPr lang="en-US" dirty="0" err="1"/>
              <a:t>politische</a:t>
            </a:r>
            <a:r>
              <a:rPr lang="en-US" dirty="0"/>
              <a:t> Beteiligung </a:t>
            </a:r>
            <a:r>
              <a:rPr lang="en-US" dirty="0" err="1"/>
              <a:t>sowie</a:t>
            </a:r>
            <a:r>
              <a:rPr lang="en-US" dirty="0"/>
              <a:t> die </a:t>
            </a:r>
            <a:r>
              <a:rPr lang="en-US" dirty="0" err="1"/>
              <a:t>Nutzung</a:t>
            </a:r>
            <a:r>
              <a:rPr lang="en-US" dirty="0"/>
              <a:t> von </a:t>
            </a:r>
            <a:r>
              <a:rPr lang="en-US" dirty="0" err="1"/>
              <a:t>unübersichtlichen</a:t>
            </a:r>
            <a:r>
              <a:rPr lang="en-US" dirty="0"/>
              <a:t> </a:t>
            </a:r>
            <a:r>
              <a:rPr lang="en-US" dirty="0" err="1"/>
              <a:t>Internetseiten</a:t>
            </a:r>
            <a:r>
              <a:rPr lang="en-US" dirty="0"/>
              <a:t> </a:t>
            </a:r>
            <a:r>
              <a:rPr lang="en-US" dirty="0" err="1"/>
              <a:t>eine</a:t>
            </a:r>
            <a:r>
              <a:rPr lang="en-US" dirty="0"/>
              <a:t> </a:t>
            </a:r>
            <a:r>
              <a:rPr lang="en-US" dirty="0" err="1"/>
              <a:t>weitere</a:t>
            </a:r>
            <a:r>
              <a:rPr lang="en-US" dirty="0"/>
              <a:t> Barriere.</a:t>
            </a:r>
          </a:p>
          <a:p>
            <a:endParaRPr lang="en-US" dirty="0">
              <a:cs typeface="Calibri"/>
            </a:endParaRPr>
          </a:p>
        </p:txBody>
      </p:sp>
      <p:sp>
        <p:nvSpPr>
          <p:cNvPr id="4" name="Espace réservé du numéro de diapositive 3"/>
          <p:cNvSpPr>
            <a:spLocks noGrp="1"/>
          </p:cNvSpPr>
          <p:nvPr>
            <p:ph type="sldNum" sz="quarter" idx="5"/>
          </p:nvPr>
        </p:nvSpPr>
        <p:spPr/>
        <p:txBody>
          <a:bodyPr/>
          <a:lstStyle/>
          <a:p>
            <a:fld id="{C61978B3-C89E-470D-83D5-AA0047DCC691}" type="slidenum">
              <a:rPr lang="de-DE" smtClean="0"/>
              <a:t>7</a:t>
            </a:fld>
            <a:endParaRPr lang="de-DE"/>
          </a:p>
        </p:txBody>
      </p:sp>
    </p:spTree>
    <p:extLst>
      <p:ext uri="{BB962C8B-B14F-4D97-AF65-F5344CB8AC3E}">
        <p14:creationId xmlns:p14="http://schemas.microsoft.com/office/powerpoint/2010/main" val="42804655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dirty="0"/>
              <a:t>Ich </a:t>
            </a:r>
            <a:r>
              <a:rPr lang="en-US" dirty="0" err="1"/>
              <a:t>habe</a:t>
            </a:r>
            <a:r>
              <a:rPr lang="en-US" dirty="0"/>
              <a:t> ja gerade schon erwähnt, dass die Nutzung von Internetseiten eine Barriere sein kann. Aber wofür nutzen wir das Internet denn noch? Was fällt euch ein?</a:t>
            </a:r>
            <a:endParaRPr lang="fr-FR" dirty="0"/>
          </a:p>
          <a:p>
            <a:endParaRPr lang="fr-FR"/>
          </a:p>
          <a:p>
            <a:endParaRPr lang="fr-FR"/>
          </a:p>
          <a:p>
            <a:endParaRPr lang="en-US" dirty="0">
              <a:cs typeface="Calibri"/>
            </a:endParaRPr>
          </a:p>
        </p:txBody>
      </p:sp>
      <p:sp>
        <p:nvSpPr>
          <p:cNvPr id="4" name="Espace réservé du numéro de diapositive 3"/>
          <p:cNvSpPr>
            <a:spLocks noGrp="1"/>
          </p:cNvSpPr>
          <p:nvPr>
            <p:ph type="sldNum" sz="quarter" idx="5"/>
          </p:nvPr>
        </p:nvSpPr>
        <p:spPr/>
        <p:txBody>
          <a:bodyPr/>
          <a:lstStyle/>
          <a:p>
            <a:fld id="{C61978B3-C89E-470D-83D5-AA0047DCC691}" type="slidenum">
              <a:rPr lang="de-DE" smtClean="0"/>
              <a:t>8</a:t>
            </a:fld>
            <a:endParaRPr lang="de-DE"/>
          </a:p>
        </p:txBody>
      </p:sp>
    </p:spTree>
    <p:extLst>
      <p:ext uri="{BB962C8B-B14F-4D97-AF65-F5344CB8AC3E}">
        <p14:creationId xmlns:p14="http://schemas.microsoft.com/office/powerpoint/2010/main" val="41507573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dirty="0"/>
              <a:t>Hier </a:t>
            </a:r>
            <a:r>
              <a:rPr lang="en-US" dirty="0" err="1"/>
              <a:t>seht</a:t>
            </a:r>
            <a:r>
              <a:rPr lang="en-US" dirty="0"/>
              <a:t> </a:t>
            </a:r>
            <a:r>
              <a:rPr lang="en-US" dirty="0" err="1"/>
              <a:t>ihr</a:t>
            </a:r>
            <a:r>
              <a:rPr lang="en-US" dirty="0"/>
              <a:t> </a:t>
            </a:r>
            <a:r>
              <a:rPr lang="en-US" dirty="0" err="1"/>
              <a:t>noch</a:t>
            </a:r>
            <a:r>
              <a:rPr lang="en-US" dirty="0"/>
              <a:t> </a:t>
            </a:r>
            <a:r>
              <a:rPr lang="en-US" dirty="0" err="1"/>
              <a:t>einmal</a:t>
            </a:r>
            <a:r>
              <a:rPr lang="en-US" dirty="0"/>
              <a:t> </a:t>
            </a:r>
            <a:r>
              <a:rPr lang="en-US" dirty="0" err="1"/>
              <a:t>gesammelt</a:t>
            </a:r>
            <a:r>
              <a:rPr lang="en-US" dirty="0"/>
              <a:t>, </a:t>
            </a:r>
            <a:r>
              <a:rPr lang="en-US" dirty="0" err="1"/>
              <a:t>wofür</a:t>
            </a:r>
            <a:r>
              <a:rPr lang="en-US" dirty="0"/>
              <a:t> man das Internet so </a:t>
            </a:r>
            <a:r>
              <a:rPr lang="en-US" dirty="0" err="1"/>
              <a:t>nutzen</a:t>
            </a:r>
            <a:r>
              <a:rPr lang="en-US" dirty="0"/>
              <a:t> </a:t>
            </a:r>
            <a:r>
              <a:rPr lang="en-US" dirty="0" err="1"/>
              <a:t>kann</a:t>
            </a:r>
            <a:r>
              <a:rPr lang="en-US" dirty="0"/>
              <a:t>. </a:t>
            </a:r>
            <a:r>
              <a:rPr lang="en-US" dirty="0" err="1"/>
              <a:t>Einige</a:t>
            </a:r>
            <a:r>
              <a:rPr lang="en-US" dirty="0"/>
              <a:t> Ideen </a:t>
            </a:r>
            <a:r>
              <a:rPr lang="en-US" dirty="0" err="1"/>
              <a:t>sind</a:t>
            </a:r>
            <a:r>
              <a:rPr lang="en-US" dirty="0"/>
              <a:t> </a:t>
            </a:r>
            <a:r>
              <a:rPr lang="en-US" dirty="0" err="1"/>
              <a:t>vielleicht</a:t>
            </a:r>
            <a:r>
              <a:rPr lang="en-US" dirty="0"/>
              <a:t> neu, </a:t>
            </a:r>
            <a:r>
              <a:rPr lang="en-US" dirty="0" err="1"/>
              <a:t>andere</a:t>
            </a:r>
            <a:r>
              <a:rPr lang="en-US" dirty="0"/>
              <a:t> </a:t>
            </a:r>
            <a:r>
              <a:rPr lang="en-US" dirty="0" err="1"/>
              <a:t>hattet</a:t>
            </a:r>
            <a:r>
              <a:rPr lang="en-US" dirty="0"/>
              <a:t> </a:t>
            </a:r>
            <a:r>
              <a:rPr lang="en-US" dirty="0" err="1"/>
              <a:t>ihr</a:t>
            </a:r>
            <a:r>
              <a:rPr lang="en-US" dirty="0"/>
              <a:t> </a:t>
            </a:r>
            <a:r>
              <a:rPr lang="en-US" dirty="0" err="1"/>
              <a:t>vielleicht</a:t>
            </a:r>
            <a:r>
              <a:rPr lang="en-US" dirty="0"/>
              <a:t> </a:t>
            </a:r>
            <a:r>
              <a:rPr lang="en-US" dirty="0" err="1"/>
              <a:t>auch</a:t>
            </a:r>
            <a:r>
              <a:rPr lang="en-US" dirty="0"/>
              <a:t> </a:t>
            </a:r>
            <a:r>
              <a:rPr lang="en-US" dirty="0" err="1"/>
              <a:t>schon</a:t>
            </a:r>
            <a:r>
              <a:rPr lang="en-US" dirty="0"/>
              <a:t> </a:t>
            </a:r>
            <a:r>
              <a:rPr lang="en-US" dirty="0" err="1"/>
              <a:t>genannt</a:t>
            </a:r>
            <a:r>
              <a:rPr lang="en-US" dirty="0"/>
              <a:t>. </a:t>
            </a:r>
            <a:endParaRPr lang="fr-FR" dirty="0"/>
          </a:p>
          <a:p>
            <a:r>
              <a:rPr lang="en-US" dirty="0"/>
              <a:t>Mit </a:t>
            </a:r>
            <a:r>
              <a:rPr lang="en-US" dirty="0" err="1"/>
              <a:t>Hilfe</a:t>
            </a:r>
            <a:r>
              <a:rPr lang="en-US" dirty="0"/>
              <a:t> des Internets </a:t>
            </a:r>
            <a:r>
              <a:rPr lang="en-US" dirty="0" err="1"/>
              <a:t>können</a:t>
            </a:r>
            <a:r>
              <a:rPr lang="en-US" dirty="0"/>
              <a:t> </a:t>
            </a:r>
            <a:r>
              <a:rPr lang="en-US" dirty="0" err="1"/>
              <a:t>wir</a:t>
            </a:r>
            <a:r>
              <a:rPr lang="en-US" dirty="0"/>
              <a:t> </a:t>
            </a:r>
            <a:r>
              <a:rPr lang="en-US" dirty="0" err="1"/>
              <a:t>Recherchieren</a:t>
            </a:r>
            <a:r>
              <a:rPr lang="en-US" dirty="0"/>
              <a:t>, also </a:t>
            </a:r>
            <a:r>
              <a:rPr lang="en-US" dirty="0" err="1"/>
              <a:t>Googeln</a:t>
            </a:r>
            <a:r>
              <a:rPr lang="en-US" dirty="0"/>
              <a:t>, Online </a:t>
            </a:r>
            <a:r>
              <a:rPr lang="en-US" dirty="0" err="1"/>
              <a:t>Shoppen</a:t>
            </a:r>
            <a:r>
              <a:rPr lang="en-US" dirty="0"/>
              <a:t> </a:t>
            </a:r>
            <a:r>
              <a:rPr lang="en-US" dirty="0" err="1"/>
              <a:t>oder</a:t>
            </a:r>
            <a:r>
              <a:rPr lang="en-US" dirty="0"/>
              <a:t> Bank Accounts </a:t>
            </a:r>
            <a:r>
              <a:rPr lang="en-US" dirty="0" err="1"/>
              <a:t>verwalten</a:t>
            </a:r>
            <a:r>
              <a:rPr lang="en-US" dirty="0"/>
              <a:t>, YouTube </a:t>
            </a:r>
            <a:r>
              <a:rPr lang="en-US" dirty="0" err="1"/>
              <a:t>nutzen</a:t>
            </a:r>
            <a:r>
              <a:rPr lang="en-US" dirty="0"/>
              <a:t> </a:t>
            </a:r>
            <a:r>
              <a:rPr lang="en-US" dirty="0" err="1"/>
              <a:t>oder</a:t>
            </a:r>
            <a:r>
              <a:rPr lang="en-US" dirty="0"/>
              <a:t> </a:t>
            </a:r>
            <a:r>
              <a:rPr lang="en-US" dirty="0" err="1"/>
              <a:t>Serien</a:t>
            </a:r>
            <a:r>
              <a:rPr lang="en-US" dirty="0"/>
              <a:t> </a:t>
            </a:r>
            <a:r>
              <a:rPr lang="en-US" dirty="0" err="1"/>
              <a:t>schauen</a:t>
            </a:r>
            <a:r>
              <a:rPr lang="en-US" dirty="0"/>
              <a:t>, </a:t>
            </a:r>
            <a:r>
              <a:rPr lang="en-US" dirty="0" err="1"/>
              <a:t>Nachrichten</a:t>
            </a:r>
            <a:r>
              <a:rPr lang="en-US" dirty="0"/>
              <a:t> </a:t>
            </a:r>
            <a:r>
              <a:rPr lang="en-US" dirty="0" err="1"/>
              <a:t>gucken</a:t>
            </a:r>
            <a:r>
              <a:rPr lang="en-US" dirty="0"/>
              <a:t>, </a:t>
            </a:r>
            <a:r>
              <a:rPr lang="en-US" dirty="0" err="1"/>
              <a:t>Wörter</a:t>
            </a:r>
            <a:r>
              <a:rPr lang="en-US" dirty="0"/>
              <a:t> und </a:t>
            </a:r>
            <a:r>
              <a:rPr lang="en-US" dirty="0" err="1"/>
              <a:t>Texte</a:t>
            </a:r>
            <a:r>
              <a:rPr lang="en-US" dirty="0"/>
              <a:t> </a:t>
            </a:r>
            <a:r>
              <a:rPr lang="en-US" dirty="0" err="1"/>
              <a:t>aus</a:t>
            </a:r>
            <a:r>
              <a:rPr lang="en-US" dirty="0"/>
              <a:t> </a:t>
            </a:r>
            <a:r>
              <a:rPr lang="en-US" dirty="0" err="1"/>
              <a:t>anderen</a:t>
            </a:r>
            <a:r>
              <a:rPr lang="en-US" dirty="0"/>
              <a:t> </a:t>
            </a:r>
            <a:r>
              <a:rPr lang="en-US" dirty="0" err="1"/>
              <a:t>Sprachen</a:t>
            </a:r>
            <a:r>
              <a:rPr lang="en-US" dirty="0"/>
              <a:t> </a:t>
            </a:r>
            <a:r>
              <a:rPr lang="en-US" dirty="0" err="1"/>
              <a:t>übersetzen</a:t>
            </a:r>
            <a:r>
              <a:rPr lang="en-US" dirty="0"/>
              <a:t>, </a:t>
            </a:r>
            <a:r>
              <a:rPr lang="en-US" dirty="0" err="1"/>
              <a:t>einen</a:t>
            </a:r>
            <a:r>
              <a:rPr lang="en-US" dirty="0"/>
              <a:t> Urlaub </a:t>
            </a:r>
            <a:r>
              <a:rPr lang="en-US" dirty="0" err="1"/>
              <a:t>planen</a:t>
            </a:r>
            <a:r>
              <a:rPr lang="en-US" dirty="0"/>
              <a:t> und </a:t>
            </a:r>
            <a:r>
              <a:rPr lang="en-US" dirty="0" err="1"/>
              <a:t>Reiseziele</a:t>
            </a:r>
            <a:r>
              <a:rPr lang="en-US" dirty="0"/>
              <a:t> </a:t>
            </a:r>
            <a:r>
              <a:rPr lang="en-US" dirty="0" err="1"/>
              <a:t>finden</a:t>
            </a:r>
            <a:r>
              <a:rPr lang="en-US" dirty="0"/>
              <a:t>, </a:t>
            </a:r>
            <a:endParaRPr lang="fr-FR" dirty="0"/>
          </a:p>
          <a:p>
            <a:r>
              <a:rPr lang="en-US" dirty="0"/>
              <a:t>Tickets </a:t>
            </a:r>
            <a:r>
              <a:rPr lang="en-US" dirty="0" err="1"/>
              <a:t>oder</a:t>
            </a:r>
            <a:r>
              <a:rPr lang="en-US" dirty="0"/>
              <a:t> Karten für </a:t>
            </a:r>
            <a:r>
              <a:rPr lang="en-US" dirty="0" err="1"/>
              <a:t>Konzerte</a:t>
            </a:r>
            <a:r>
              <a:rPr lang="en-US" dirty="0"/>
              <a:t> </a:t>
            </a:r>
            <a:r>
              <a:rPr lang="en-US" dirty="0" err="1"/>
              <a:t>kaufen</a:t>
            </a:r>
            <a:r>
              <a:rPr lang="en-US" dirty="0"/>
              <a:t>, WhatsApp, Instagram </a:t>
            </a:r>
            <a:r>
              <a:rPr lang="en-US" dirty="0" err="1"/>
              <a:t>oder</a:t>
            </a:r>
            <a:r>
              <a:rPr lang="en-US" dirty="0"/>
              <a:t> Snapchat </a:t>
            </a:r>
            <a:r>
              <a:rPr lang="en-US" dirty="0" err="1"/>
              <a:t>nutzen</a:t>
            </a:r>
            <a:r>
              <a:rPr lang="en-US" dirty="0"/>
              <a:t> und online </a:t>
            </a:r>
            <a:r>
              <a:rPr lang="en-US" dirty="0" err="1"/>
              <a:t>Spiele</a:t>
            </a:r>
            <a:r>
              <a:rPr lang="en-US" dirty="0"/>
              <a:t> </a:t>
            </a:r>
            <a:r>
              <a:rPr lang="en-US" dirty="0" err="1"/>
              <a:t>spielen</a:t>
            </a:r>
            <a:r>
              <a:rPr lang="en-US" dirty="0"/>
              <a:t>.</a:t>
            </a:r>
            <a:endParaRPr lang="fr-FR" dirty="0"/>
          </a:p>
          <a:p>
            <a:endParaRPr lang="fr-FR"/>
          </a:p>
          <a:p>
            <a:endParaRPr lang="fr-FR"/>
          </a:p>
          <a:p>
            <a:endParaRPr lang="en-US" dirty="0">
              <a:cs typeface="Calibri"/>
            </a:endParaRPr>
          </a:p>
        </p:txBody>
      </p:sp>
      <p:sp>
        <p:nvSpPr>
          <p:cNvPr id="4" name="Espace réservé du numéro de diapositive 3"/>
          <p:cNvSpPr>
            <a:spLocks noGrp="1"/>
          </p:cNvSpPr>
          <p:nvPr>
            <p:ph type="sldNum" sz="quarter" idx="5"/>
          </p:nvPr>
        </p:nvSpPr>
        <p:spPr/>
        <p:txBody>
          <a:bodyPr/>
          <a:lstStyle/>
          <a:p>
            <a:fld id="{C61978B3-C89E-470D-83D5-AA0047DCC691}" type="slidenum">
              <a:rPr lang="de-DE" smtClean="0"/>
              <a:t>9</a:t>
            </a:fld>
            <a:endParaRPr lang="de-DE"/>
          </a:p>
        </p:txBody>
      </p:sp>
    </p:spTree>
    <p:extLst>
      <p:ext uri="{BB962C8B-B14F-4D97-AF65-F5344CB8AC3E}">
        <p14:creationId xmlns:p14="http://schemas.microsoft.com/office/powerpoint/2010/main" val="12864777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dirty="0"/>
              <a:t>Aber </a:t>
            </a:r>
            <a:r>
              <a:rPr lang="en-US" dirty="0" err="1"/>
              <a:t>momentan</a:t>
            </a:r>
            <a:r>
              <a:rPr lang="en-US" dirty="0"/>
              <a:t>, </a:t>
            </a:r>
            <a:r>
              <a:rPr lang="en-US" dirty="0" err="1"/>
              <a:t>kann</a:t>
            </a:r>
            <a:r>
              <a:rPr lang="en-US" dirty="0"/>
              <a:t> </a:t>
            </a:r>
            <a:r>
              <a:rPr lang="en-US" dirty="0" err="1"/>
              <a:t>denn</a:t>
            </a:r>
            <a:r>
              <a:rPr lang="en-US" dirty="0"/>
              <a:t> </a:t>
            </a:r>
            <a:r>
              <a:rPr lang="en-US" dirty="0" err="1"/>
              <a:t>wirklich</a:t>
            </a:r>
            <a:r>
              <a:rPr lang="en-US" dirty="0"/>
              <a:t> </a:t>
            </a:r>
            <a:r>
              <a:rPr lang="en-US" dirty="0" err="1"/>
              <a:t>jeder</a:t>
            </a:r>
            <a:r>
              <a:rPr lang="en-US" dirty="0"/>
              <a:t> </a:t>
            </a:r>
            <a:r>
              <a:rPr lang="en-US" dirty="0" err="1"/>
              <a:t>diese</a:t>
            </a:r>
            <a:r>
              <a:rPr lang="en-US" dirty="0"/>
              <a:t> </a:t>
            </a:r>
            <a:r>
              <a:rPr lang="en-US" dirty="0" err="1"/>
              <a:t>Vorteile</a:t>
            </a:r>
            <a:r>
              <a:rPr lang="en-US" dirty="0"/>
              <a:t> </a:t>
            </a:r>
            <a:r>
              <a:rPr lang="en-US" dirty="0" err="1"/>
              <a:t>nutzen</a:t>
            </a:r>
            <a:r>
              <a:rPr lang="en-US" dirty="0"/>
              <a:t>. Was </a:t>
            </a:r>
            <a:r>
              <a:rPr lang="en-US" dirty="0" err="1"/>
              <a:t>ist</a:t>
            </a:r>
            <a:r>
              <a:rPr lang="en-US" dirty="0"/>
              <a:t> </a:t>
            </a:r>
            <a:r>
              <a:rPr lang="en-US" dirty="0" err="1"/>
              <a:t>mit</a:t>
            </a:r>
            <a:r>
              <a:rPr lang="en-US" dirty="0"/>
              <a:t> </a:t>
            </a:r>
            <a:r>
              <a:rPr lang="en-US" dirty="0" err="1"/>
              <a:t>Leuten</a:t>
            </a:r>
            <a:r>
              <a:rPr lang="en-US" dirty="0"/>
              <a:t>, die </a:t>
            </a:r>
            <a:r>
              <a:rPr lang="en-US" dirty="0" err="1"/>
              <a:t>vielleicht</a:t>
            </a:r>
            <a:r>
              <a:rPr lang="en-US" dirty="0"/>
              <a:t> </a:t>
            </a:r>
            <a:r>
              <a:rPr lang="en-US" dirty="0" err="1"/>
              <a:t>irgendwelche</a:t>
            </a:r>
            <a:r>
              <a:rPr lang="en-US" dirty="0"/>
              <a:t> </a:t>
            </a:r>
            <a:r>
              <a:rPr lang="en-US" dirty="0" err="1"/>
              <a:t>körperlichen</a:t>
            </a:r>
            <a:r>
              <a:rPr lang="en-US" dirty="0"/>
              <a:t> </a:t>
            </a:r>
            <a:r>
              <a:rPr lang="en-US" dirty="0" err="1"/>
              <a:t>Einschränkungen</a:t>
            </a:r>
            <a:r>
              <a:rPr lang="en-US" dirty="0"/>
              <a:t> </a:t>
            </a:r>
            <a:r>
              <a:rPr lang="en-US" dirty="0" err="1"/>
              <a:t>haben</a:t>
            </a:r>
            <a:r>
              <a:rPr lang="en-US" dirty="0"/>
              <a:t>. </a:t>
            </a:r>
            <a:r>
              <a:rPr lang="en-US" dirty="0" err="1"/>
              <a:t>Können</a:t>
            </a:r>
            <a:r>
              <a:rPr lang="en-US" dirty="0"/>
              <a:t> </a:t>
            </a:r>
            <a:r>
              <a:rPr lang="en-US" dirty="0" err="1"/>
              <a:t>sich</a:t>
            </a:r>
            <a:r>
              <a:rPr lang="en-US" dirty="0"/>
              <a:t> </a:t>
            </a:r>
            <a:r>
              <a:rPr lang="en-US" dirty="0" err="1"/>
              <a:t>genau</a:t>
            </a:r>
            <a:r>
              <a:rPr lang="en-US" dirty="0"/>
              <a:t> so </a:t>
            </a:r>
            <a:r>
              <a:rPr lang="en-US" dirty="0" err="1"/>
              <a:t>einfach</a:t>
            </a:r>
            <a:r>
              <a:rPr lang="en-US" dirty="0"/>
              <a:t> Sachen </a:t>
            </a:r>
            <a:r>
              <a:rPr lang="en-US" dirty="0" err="1"/>
              <a:t>Googeln</a:t>
            </a:r>
            <a:r>
              <a:rPr lang="en-US" dirty="0"/>
              <a:t> </a:t>
            </a:r>
            <a:r>
              <a:rPr lang="en-US" dirty="0" err="1"/>
              <a:t>oder</a:t>
            </a:r>
            <a:r>
              <a:rPr lang="en-US" dirty="0"/>
              <a:t> </a:t>
            </a:r>
            <a:r>
              <a:rPr lang="en-US" dirty="0" err="1"/>
              <a:t>Serien</a:t>
            </a:r>
            <a:r>
              <a:rPr lang="en-US" dirty="0"/>
              <a:t> </a:t>
            </a:r>
            <a:r>
              <a:rPr lang="en-US" dirty="0" err="1"/>
              <a:t>schauen</a:t>
            </a:r>
            <a:r>
              <a:rPr lang="en-US" dirty="0"/>
              <a:t>?</a:t>
            </a:r>
            <a:endParaRPr lang="fr-FR" dirty="0"/>
          </a:p>
          <a:p>
            <a:endParaRPr lang="en-US" dirty="0">
              <a:cs typeface="Calibri"/>
            </a:endParaRPr>
          </a:p>
        </p:txBody>
      </p:sp>
      <p:sp>
        <p:nvSpPr>
          <p:cNvPr id="4" name="Espace réservé du numéro de diapositive 3"/>
          <p:cNvSpPr>
            <a:spLocks noGrp="1"/>
          </p:cNvSpPr>
          <p:nvPr>
            <p:ph type="sldNum" sz="quarter" idx="5"/>
          </p:nvPr>
        </p:nvSpPr>
        <p:spPr/>
        <p:txBody>
          <a:bodyPr/>
          <a:lstStyle/>
          <a:p>
            <a:fld id="{C61978B3-C89E-470D-83D5-AA0047DCC691}" type="slidenum">
              <a:rPr lang="de-DE" smtClean="0"/>
              <a:t>10</a:t>
            </a:fld>
            <a:endParaRPr lang="de-DE"/>
          </a:p>
        </p:txBody>
      </p:sp>
    </p:spTree>
    <p:extLst>
      <p:ext uri="{BB962C8B-B14F-4D97-AF65-F5344CB8AC3E}">
        <p14:creationId xmlns:p14="http://schemas.microsoft.com/office/powerpoint/2010/main" val="41860147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dirty="0"/>
              <a:t>Leider </a:t>
            </a:r>
            <a:r>
              <a:rPr lang="en-US" dirty="0" err="1"/>
              <a:t>nicht</a:t>
            </a:r>
            <a:r>
              <a:rPr lang="en-US" dirty="0"/>
              <a:t>. Viele Menschen </a:t>
            </a:r>
            <a:r>
              <a:rPr lang="en-US" dirty="0" err="1"/>
              <a:t>mit</a:t>
            </a:r>
            <a:r>
              <a:rPr lang="en-US" dirty="0"/>
              <a:t> </a:t>
            </a:r>
            <a:r>
              <a:rPr lang="en-US" dirty="0" err="1"/>
              <a:t>einer</a:t>
            </a:r>
            <a:r>
              <a:rPr lang="en-US" dirty="0"/>
              <a:t> </a:t>
            </a:r>
            <a:r>
              <a:rPr lang="en-US" dirty="0" err="1"/>
              <a:t>Einschränkung</a:t>
            </a:r>
            <a:r>
              <a:rPr lang="en-US" dirty="0"/>
              <a:t> </a:t>
            </a:r>
            <a:r>
              <a:rPr lang="en-US" dirty="0" err="1"/>
              <a:t>haben</a:t>
            </a:r>
            <a:r>
              <a:rPr lang="en-US" dirty="0"/>
              <a:t> </a:t>
            </a:r>
            <a:r>
              <a:rPr lang="en-US" dirty="0" err="1"/>
              <a:t>Probleme</a:t>
            </a:r>
            <a:r>
              <a:rPr lang="en-US" dirty="0"/>
              <a:t> </a:t>
            </a:r>
            <a:r>
              <a:rPr lang="en-US" dirty="0" err="1"/>
              <a:t>damit</a:t>
            </a:r>
            <a:r>
              <a:rPr lang="en-US" dirty="0"/>
              <a:t>, </a:t>
            </a:r>
            <a:r>
              <a:rPr lang="en-US" dirty="0" err="1"/>
              <a:t>sich</a:t>
            </a:r>
            <a:r>
              <a:rPr lang="en-US" dirty="0"/>
              <a:t> </a:t>
            </a:r>
            <a:r>
              <a:rPr lang="en-US" dirty="0" err="1"/>
              <a:t>im</a:t>
            </a:r>
            <a:r>
              <a:rPr lang="en-US" dirty="0"/>
              <a:t> Internet </a:t>
            </a:r>
            <a:r>
              <a:rPr lang="en-US" dirty="0" err="1"/>
              <a:t>zurecht</a:t>
            </a:r>
            <a:r>
              <a:rPr lang="en-US" dirty="0"/>
              <a:t> </a:t>
            </a:r>
            <a:r>
              <a:rPr lang="en-US" dirty="0" err="1"/>
              <a:t>zu</a:t>
            </a:r>
            <a:r>
              <a:rPr lang="en-US" dirty="0"/>
              <a:t> </a:t>
            </a:r>
            <a:r>
              <a:rPr lang="en-US" dirty="0" err="1"/>
              <a:t>finden</a:t>
            </a:r>
            <a:r>
              <a:rPr lang="en-US" dirty="0"/>
              <a:t>. </a:t>
            </a:r>
            <a:endParaRPr lang="fr-FR" dirty="0"/>
          </a:p>
          <a:p>
            <a:r>
              <a:rPr lang="en-US" dirty="0"/>
              <a:t>Menschen </a:t>
            </a:r>
            <a:r>
              <a:rPr lang="en-US" dirty="0" err="1"/>
              <a:t>mit</a:t>
            </a:r>
            <a:r>
              <a:rPr lang="en-US" dirty="0"/>
              <a:t> </a:t>
            </a:r>
            <a:r>
              <a:rPr lang="en-US" dirty="0" err="1"/>
              <a:t>einer</a:t>
            </a:r>
            <a:r>
              <a:rPr lang="en-US" dirty="0"/>
              <a:t> </a:t>
            </a:r>
            <a:r>
              <a:rPr lang="en-US" dirty="0" err="1"/>
              <a:t>Sehbehinderung</a:t>
            </a:r>
            <a:r>
              <a:rPr lang="en-US" dirty="0"/>
              <a:t> </a:t>
            </a:r>
            <a:r>
              <a:rPr lang="en-US" dirty="0" err="1"/>
              <a:t>beispielsweise</a:t>
            </a:r>
            <a:r>
              <a:rPr lang="en-US" dirty="0"/>
              <a:t> </a:t>
            </a:r>
            <a:r>
              <a:rPr lang="en-US" dirty="0" err="1"/>
              <a:t>haben</a:t>
            </a:r>
            <a:r>
              <a:rPr lang="en-US" dirty="0"/>
              <a:t> </a:t>
            </a:r>
            <a:r>
              <a:rPr lang="en-US" dirty="0" err="1"/>
              <a:t>Schwierigkeiten</a:t>
            </a:r>
            <a:r>
              <a:rPr lang="en-US" dirty="0"/>
              <a:t> </a:t>
            </a:r>
            <a:r>
              <a:rPr lang="en-US" dirty="0" err="1"/>
              <a:t>Texte</a:t>
            </a:r>
            <a:r>
              <a:rPr lang="en-US" dirty="0"/>
              <a:t> </a:t>
            </a:r>
            <a:r>
              <a:rPr lang="en-US" dirty="0" err="1"/>
              <a:t>oder</a:t>
            </a:r>
            <a:endParaRPr lang="fr-FR" dirty="0" err="1"/>
          </a:p>
          <a:p>
            <a:r>
              <a:rPr lang="en-US" dirty="0" err="1"/>
              <a:t>Formularfelder</a:t>
            </a:r>
            <a:r>
              <a:rPr lang="en-US" dirty="0"/>
              <a:t> </a:t>
            </a:r>
            <a:r>
              <a:rPr lang="en-US" dirty="0" err="1"/>
              <a:t>zu</a:t>
            </a:r>
            <a:r>
              <a:rPr lang="en-US" dirty="0"/>
              <a:t> </a:t>
            </a:r>
            <a:r>
              <a:rPr lang="en-US" dirty="0" err="1"/>
              <a:t>erkennen</a:t>
            </a:r>
            <a:r>
              <a:rPr lang="en-US" dirty="0"/>
              <a:t>. </a:t>
            </a:r>
            <a:r>
              <a:rPr lang="en-US" dirty="0" err="1"/>
              <a:t>Deshalb</a:t>
            </a:r>
            <a:r>
              <a:rPr lang="en-US" dirty="0"/>
              <a:t> </a:t>
            </a:r>
            <a:r>
              <a:rPr lang="en-US" dirty="0" err="1"/>
              <a:t>brauchen</a:t>
            </a:r>
            <a:r>
              <a:rPr lang="en-US" dirty="0"/>
              <a:t> </a:t>
            </a:r>
            <a:r>
              <a:rPr lang="en-US" dirty="0" err="1"/>
              <a:t>sie</a:t>
            </a:r>
            <a:r>
              <a:rPr lang="en-US" dirty="0"/>
              <a:t> </a:t>
            </a:r>
            <a:r>
              <a:rPr lang="en-US" dirty="0" err="1"/>
              <a:t>starke</a:t>
            </a:r>
            <a:r>
              <a:rPr lang="en-US" dirty="0"/>
              <a:t> </a:t>
            </a:r>
            <a:r>
              <a:rPr lang="en-US" dirty="0" err="1"/>
              <a:t>Kontraste</a:t>
            </a:r>
            <a:r>
              <a:rPr lang="en-US" dirty="0"/>
              <a:t>. </a:t>
            </a:r>
            <a:r>
              <a:rPr lang="en-US" dirty="0" err="1"/>
              <a:t>Zudem</a:t>
            </a:r>
            <a:r>
              <a:rPr lang="en-US" dirty="0"/>
              <a:t> </a:t>
            </a:r>
            <a:r>
              <a:rPr lang="en-US" dirty="0" err="1"/>
              <a:t>ist</a:t>
            </a:r>
            <a:r>
              <a:rPr lang="en-US" dirty="0"/>
              <a:t> die </a:t>
            </a:r>
            <a:r>
              <a:rPr lang="en-US" dirty="0" err="1"/>
              <a:t>Lesefähigkeit</a:t>
            </a:r>
            <a:r>
              <a:rPr lang="en-US" dirty="0"/>
              <a:t> </a:t>
            </a:r>
            <a:r>
              <a:rPr lang="en-US" dirty="0" err="1"/>
              <a:t>abhängig</a:t>
            </a:r>
            <a:r>
              <a:rPr lang="en-US" dirty="0"/>
              <a:t> von der </a:t>
            </a:r>
            <a:r>
              <a:rPr lang="en-US" dirty="0" err="1"/>
              <a:t>Schriftfarbe</a:t>
            </a:r>
            <a:r>
              <a:rPr lang="en-US" dirty="0"/>
              <a:t> und </a:t>
            </a:r>
            <a:r>
              <a:rPr lang="en-US" dirty="0" err="1"/>
              <a:t>Schriftgröße</a:t>
            </a:r>
            <a:r>
              <a:rPr lang="en-US" dirty="0"/>
              <a:t>. Je </a:t>
            </a:r>
            <a:r>
              <a:rPr lang="en-US" dirty="0" err="1"/>
              <a:t>größer</a:t>
            </a:r>
            <a:r>
              <a:rPr lang="en-US" dirty="0"/>
              <a:t> die Schrift und je </a:t>
            </a:r>
            <a:r>
              <a:rPr lang="en-US" dirty="0" err="1"/>
              <a:t>stärker</a:t>
            </a:r>
            <a:r>
              <a:rPr lang="en-US" dirty="0"/>
              <a:t> der </a:t>
            </a:r>
            <a:r>
              <a:rPr lang="en-US" dirty="0" err="1"/>
              <a:t>Kontrast</a:t>
            </a:r>
            <a:r>
              <a:rPr lang="en-US" dirty="0"/>
              <a:t>, </a:t>
            </a:r>
            <a:r>
              <a:rPr lang="en-US" dirty="0" err="1"/>
              <a:t>desto</a:t>
            </a:r>
            <a:r>
              <a:rPr lang="en-US" dirty="0"/>
              <a:t> </a:t>
            </a:r>
            <a:r>
              <a:rPr lang="en-US" dirty="0" err="1"/>
              <a:t>besser</a:t>
            </a:r>
            <a:r>
              <a:rPr lang="en-US" dirty="0"/>
              <a:t> </a:t>
            </a:r>
            <a:r>
              <a:rPr lang="en-US" dirty="0" err="1"/>
              <a:t>können</a:t>
            </a:r>
            <a:r>
              <a:rPr lang="en-US" dirty="0"/>
              <a:t> </a:t>
            </a:r>
            <a:r>
              <a:rPr lang="en-US" dirty="0" err="1"/>
              <a:t>sie</a:t>
            </a:r>
            <a:r>
              <a:rPr lang="en-US" dirty="0"/>
              <a:t> </a:t>
            </a:r>
            <a:r>
              <a:rPr lang="en-US" dirty="0" err="1"/>
              <a:t>etwas</a:t>
            </a:r>
            <a:r>
              <a:rPr lang="en-US" dirty="0"/>
              <a:t> auf </a:t>
            </a:r>
            <a:r>
              <a:rPr lang="en-US" dirty="0" err="1"/>
              <a:t>digitalen</a:t>
            </a:r>
            <a:r>
              <a:rPr lang="en-US" dirty="0"/>
              <a:t> </a:t>
            </a:r>
            <a:r>
              <a:rPr lang="en-US" dirty="0" err="1"/>
              <a:t>Geräten</a:t>
            </a:r>
            <a:r>
              <a:rPr lang="en-US" dirty="0"/>
              <a:t> </a:t>
            </a:r>
            <a:r>
              <a:rPr lang="en-US" dirty="0" err="1"/>
              <a:t>erkennen</a:t>
            </a:r>
            <a:r>
              <a:rPr lang="en-US" dirty="0"/>
              <a:t>.</a:t>
            </a:r>
            <a:endParaRPr lang="fr-FR" dirty="0"/>
          </a:p>
          <a:p>
            <a:endParaRPr lang="en-US" dirty="0">
              <a:cs typeface="Calibri"/>
            </a:endParaRPr>
          </a:p>
        </p:txBody>
      </p:sp>
      <p:sp>
        <p:nvSpPr>
          <p:cNvPr id="4" name="Espace réservé du numéro de diapositive 3"/>
          <p:cNvSpPr>
            <a:spLocks noGrp="1"/>
          </p:cNvSpPr>
          <p:nvPr>
            <p:ph type="sldNum" sz="quarter" idx="5"/>
          </p:nvPr>
        </p:nvSpPr>
        <p:spPr/>
        <p:txBody>
          <a:bodyPr/>
          <a:lstStyle/>
          <a:p>
            <a:fld id="{C61978B3-C89E-470D-83D5-AA0047DCC691}" type="slidenum">
              <a:rPr lang="de-DE" smtClean="0"/>
              <a:t>11</a:t>
            </a:fld>
            <a:endParaRPr lang="de-DE"/>
          </a:p>
        </p:txBody>
      </p:sp>
    </p:spTree>
    <p:extLst>
      <p:ext uri="{BB962C8B-B14F-4D97-AF65-F5344CB8AC3E}">
        <p14:creationId xmlns:p14="http://schemas.microsoft.com/office/powerpoint/2010/main" val="40390113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dirty="0"/>
              <a:t>Der Grad der </a:t>
            </a:r>
            <a:r>
              <a:rPr lang="en-US" dirty="0" err="1"/>
              <a:t>Einschränkung</a:t>
            </a:r>
            <a:r>
              <a:rPr lang="en-US" dirty="0"/>
              <a:t> in der </a:t>
            </a:r>
            <a:r>
              <a:rPr lang="en-US" dirty="0" err="1"/>
              <a:t>Nutzung</a:t>
            </a:r>
            <a:r>
              <a:rPr lang="en-US" dirty="0"/>
              <a:t> des Internets </a:t>
            </a:r>
            <a:r>
              <a:rPr lang="en-US" dirty="0" err="1"/>
              <a:t>hängt</a:t>
            </a:r>
            <a:r>
              <a:rPr lang="en-US" dirty="0"/>
              <a:t> </a:t>
            </a:r>
            <a:r>
              <a:rPr lang="en-US" dirty="0" err="1"/>
              <a:t>bei</a:t>
            </a:r>
            <a:r>
              <a:rPr lang="en-US" dirty="0"/>
              <a:t> Menschen </a:t>
            </a:r>
            <a:r>
              <a:rPr lang="en-US" dirty="0" err="1"/>
              <a:t>mit</a:t>
            </a:r>
            <a:r>
              <a:rPr lang="en-US" dirty="0"/>
              <a:t> </a:t>
            </a:r>
            <a:r>
              <a:rPr lang="en-US" dirty="0" err="1"/>
              <a:t>körperlichen</a:t>
            </a:r>
            <a:r>
              <a:rPr lang="en-US" dirty="0"/>
              <a:t> </a:t>
            </a:r>
            <a:r>
              <a:rPr lang="en-US" dirty="0" err="1"/>
              <a:t>Einschränkungen</a:t>
            </a:r>
            <a:r>
              <a:rPr lang="en-US" dirty="0"/>
              <a:t> </a:t>
            </a:r>
            <a:r>
              <a:rPr lang="en-US" dirty="0" err="1"/>
              <a:t>davon</a:t>
            </a:r>
            <a:r>
              <a:rPr lang="en-US" dirty="0"/>
              <a:t> ab, </a:t>
            </a:r>
            <a:r>
              <a:rPr lang="en-US" dirty="0" err="1"/>
              <a:t>welche</a:t>
            </a:r>
            <a:r>
              <a:rPr lang="en-US" dirty="0"/>
              <a:t> </a:t>
            </a:r>
            <a:r>
              <a:rPr lang="en-US" dirty="0" err="1"/>
              <a:t>Einschränkung</a:t>
            </a:r>
            <a:r>
              <a:rPr lang="en-US" dirty="0"/>
              <a:t> </a:t>
            </a:r>
            <a:r>
              <a:rPr lang="en-US" dirty="0" err="1"/>
              <a:t>sie</a:t>
            </a:r>
            <a:r>
              <a:rPr lang="en-US" dirty="0"/>
              <a:t> </a:t>
            </a:r>
            <a:r>
              <a:rPr lang="en-US" dirty="0" err="1"/>
              <a:t>haben</a:t>
            </a:r>
            <a:r>
              <a:rPr lang="en-US" dirty="0"/>
              <a:t>. Hier </a:t>
            </a:r>
            <a:r>
              <a:rPr lang="en-US" dirty="0" err="1"/>
              <a:t>sind</a:t>
            </a:r>
            <a:r>
              <a:rPr lang="en-US" dirty="0"/>
              <a:t> </a:t>
            </a:r>
            <a:r>
              <a:rPr lang="en-US" dirty="0" err="1"/>
              <a:t>aber</a:t>
            </a:r>
            <a:r>
              <a:rPr lang="en-US" dirty="0"/>
              <a:t> </a:t>
            </a:r>
            <a:r>
              <a:rPr lang="en-US" dirty="0" err="1"/>
              <a:t>ein</a:t>
            </a:r>
            <a:r>
              <a:rPr lang="en-US" dirty="0"/>
              <a:t> </a:t>
            </a:r>
            <a:r>
              <a:rPr lang="en-US" dirty="0" err="1"/>
              <a:t>paar</a:t>
            </a:r>
            <a:r>
              <a:rPr lang="en-US" dirty="0"/>
              <a:t> </a:t>
            </a:r>
            <a:r>
              <a:rPr lang="en-US" dirty="0" err="1"/>
              <a:t>Beispiele</a:t>
            </a:r>
            <a:r>
              <a:rPr lang="en-US" dirty="0"/>
              <a:t> von </a:t>
            </a:r>
            <a:r>
              <a:rPr lang="en-US" dirty="0" err="1"/>
              <a:t>Einschränkungen</a:t>
            </a:r>
            <a:r>
              <a:rPr lang="en-US" dirty="0"/>
              <a:t>, die </a:t>
            </a:r>
            <a:r>
              <a:rPr lang="en-US" dirty="0" err="1"/>
              <a:t>auftreten</a:t>
            </a:r>
            <a:r>
              <a:rPr lang="en-US" dirty="0"/>
              <a:t> </a:t>
            </a:r>
            <a:r>
              <a:rPr lang="en-US" dirty="0" err="1"/>
              <a:t>könnten</a:t>
            </a:r>
            <a:r>
              <a:rPr lang="en-US" dirty="0"/>
              <a:t>.</a:t>
            </a:r>
            <a:endParaRPr lang="fr-FR" dirty="0"/>
          </a:p>
          <a:p>
            <a:r>
              <a:rPr lang="en-US" dirty="0"/>
              <a:t>Sie </a:t>
            </a:r>
            <a:r>
              <a:rPr lang="en-US" dirty="0" err="1"/>
              <a:t>können</a:t>
            </a:r>
            <a:r>
              <a:rPr lang="en-US" dirty="0"/>
              <a:t> </a:t>
            </a:r>
            <a:r>
              <a:rPr lang="en-US" dirty="0" err="1"/>
              <a:t>häufig</a:t>
            </a:r>
            <a:r>
              <a:rPr lang="en-US" dirty="0"/>
              <a:t> die Maus </a:t>
            </a:r>
            <a:r>
              <a:rPr lang="en-US" dirty="0" err="1"/>
              <a:t>oder</a:t>
            </a:r>
            <a:r>
              <a:rPr lang="en-US" dirty="0"/>
              <a:t> </a:t>
            </a:r>
            <a:r>
              <a:rPr lang="en-US" dirty="0" err="1"/>
              <a:t>Tastatur</a:t>
            </a:r>
            <a:r>
              <a:rPr lang="en-US" dirty="0"/>
              <a:t> </a:t>
            </a:r>
            <a:r>
              <a:rPr lang="en-US" dirty="0" err="1"/>
              <a:t>nicht</a:t>
            </a:r>
            <a:r>
              <a:rPr lang="en-US" dirty="0"/>
              <a:t> </a:t>
            </a:r>
            <a:r>
              <a:rPr lang="en-US" dirty="0" err="1"/>
              <a:t>bedienen</a:t>
            </a:r>
            <a:r>
              <a:rPr lang="en-US" dirty="0"/>
              <a:t>. </a:t>
            </a:r>
            <a:r>
              <a:rPr lang="en-US" dirty="0" err="1"/>
              <a:t>Deshalb</a:t>
            </a:r>
            <a:r>
              <a:rPr lang="en-US" dirty="0"/>
              <a:t> </a:t>
            </a:r>
            <a:r>
              <a:rPr lang="en-US" dirty="0" err="1"/>
              <a:t>sollten</a:t>
            </a:r>
            <a:r>
              <a:rPr lang="en-US" dirty="0"/>
              <a:t> </a:t>
            </a:r>
            <a:r>
              <a:rPr lang="en-US" dirty="0" err="1"/>
              <a:t>Aktionsknöpfe</a:t>
            </a:r>
            <a:r>
              <a:rPr lang="en-US" dirty="0"/>
              <a:t> auf Websites </a:t>
            </a:r>
            <a:r>
              <a:rPr lang="en-US" dirty="0" err="1"/>
              <a:t>ausreichend</a:t>
            </a:r>
            <a:r>
              <a:rPr lang="en-US" dirty="0"/>
              <a:t> </a:t>
            </a:r>
            <a:r>
              <a:rPr lang="en-US" dirty="0" err="1"/>
              <a:t>Abstand</a:t>
            </a:r>
            <a:r>
              <a:rPr lang="en-US" dirty="0"/>
              <a:t> </a:t>
            </a:r>
            <a:r>
              <a:rPr lang="en-US" dirty="0" err="1"/>
              <a:t>haben</a:t>
            </a:r>
            <a:r>
              <a:rPr lang="en-US" dirty="0"/>
              <a:t>.</a:t>
            </a:r>
            <a:endParaRPr lang="fr-FR" dirty="0"/>
          </a:p>
          <a:p>
            <a:r>
              <a:rPr lang="en-US" dirty="0" err="1"/>
              <a:t>Außerdem</a:t>
            </a:r>
            <a:r>
              <a:rPr lang="en-US" dirty="0"/>
              <a:t> </a:t>
            </a:r>
            <a:r>
              <a:rPr lang="en-US" dirty="0" err="1"/>
              <a:t>haben</a:t>
            </a:r>
            <a:r>
              <a:rPr lang="en-US" dirty="0"/>
              <a:t> </a:t>
            </a:r>
            <a:r>
              <a:rPr lang="en-US" dirty="0" err="1"/>
              <a:t>einige</a:t>
            </a:r>
            <a:r>
              <a:rPr lang="en-US" dirty="0"/>
              <a:t> </a:t>
            </a:r>
            <a:r>
              <a:rPr lang="en-US" dirty="0" err="1"/>
              <a:t>zeitliche</a:t>
            </a:r>
            <a:r>
              <a:rPr lang="en-US" dirty="0"/>
              <a:t> </a:t>
            </a:r>
            <a:r>
              <a:rPr lang="en-US" dirty="0" err="1"/>
              <a:t>Probleme</a:t>
            </a:r>
            <a:r>
              <a:rPr lang="en-US" dirty="0"/>
              <a:t>, </a:t>
            </a:r>
            <a:r>
              <a:rPr lang="en-US" dirty="0" err="1"/>
              <a:t>weil</a:t>
            </a:r>
            <a:r>
              <a:rPr lang="en-US" dirty="0"/>
              <a:t> </a:t>
            </a:r>
            <a:r>
              <a:rPr lang="en-US" dirty="0" err="1"/>
              <a:t>sie</a:t>
            </a:r>
            <a:r>
              <a:rPr lang="en-US" dirty="0"/>
              <a:t> </a:t>
            </a:r>
            <a:r>
              <a:rPr lang="en-US" dirty="0" err="1"/>
              <a:t>länger</a:t>
            </a:r>
            <a:r>
              <a:rPr lang="en-US" dirty="0"/>
              <a:t> </a:t>
            </a:r>
            <a:r>
              <a:rPr lang="en-US" dirty="0" err="1"/>
              <a:t>brauchen</a:t>
            </a:r>
            <a:r>
              <a:rPr lang="en-US" dirty="0"/>
              <a:t>, um </a:t>
            </a:r>
            <a:r>
              <a:rPr lang="en-US" dirty="0" err="1"/>
              <a:t>Aktionen</a:t>
            </a:r>
            <a:r>
              <a:rPr lang="en-US" dirty="0"/>
              <a:t> </a:t>
            </a:r>
            <a:r>
              <a:rPr lang="en-US" dirty="0" err="1"/>
              <a:t>auszuführen</a:t>
            </a:r>
            <a:r>
              <a:rPr lang="en-US" dirty="0"/>
              <a:t> </a:t>
            </a:r>
            <a:r>
              <a:rPr lang="en-US" dirty="0" err="1"/>
              <a:t>oder</a:t>
            </a:r>
            <a:r>
              <a:rPr lang="en-US" dirty="0"/>
              <a:t> </a:t>
            </a:r>
            <a:r>
              <a:rPr lang="en-US" dirty="0" err="1"/>
              <a:t>komplexe</a:t>
            </a:r>
            <a:r>
              <a:rPr lang="en-US" dirty="0"/>
              <a:t> </a:t>
            </a:r>
            <a:r>
              <a:rPr lang="en-US" dirty="0" err="1"/>
              <a:t>Inhalte</a:t>
            </a:r>
            <a:r>
              <a:rPr lang="en-US" dirty="0"/>
              <a:t> </a:t>
            </a:r>
            <a:r>
              <a:rPr lang="en-US" dirty="0" err="1"/>
              <a:t>zu</a:t>
            </a:r>
            <a:r>
              <a:rPr lang="en-US" dirty="0"/>
              <a:t> verstehen.</a:t>
            </a:r>
            <a:endParaRPr lang="fr-FR" dirty="0"/>
          </a:p>
          <a:p>
            <a:endParaRPr lang="en-US" dirty="0">
              <a:cs typeface="Calibri"/>
            </a:endParaRPr>
          </a:p>
        </p:txBody>
      </p:sp>
      <p:sp>
        <p:nvSpPr>
          <p:cNvPr id="4" name="Espace réservé du numéro de diapositive 3"/>
          <p:cNvSpPr>
            <a:spLocks noGrp="1"/>
          </p:cNvSpPr>
          <p:nvPr>
            <p:ph type="sldNum" sz="quarter" idx="5"/>
          </p:nvPr>
        </p:nvSpPr>
        <p:spPr/>
        <p:txBody>
          <a:bodyPr/>
          <a:lstStyle/>
          <a:p>
            <a:fld id="{C61978B3-C89E-470D-83D5-AA0047DCC691}" type="slidenum">
              <a:rPr lang="de-DE" smtClean="0"/>
              <a:t>12</a:t>
            </a:fld>
            <a:endParaRPr lang="de-DE"/>
          </a:p>
        </p:txBody>
      </p:sp>
    </p:spTree>
    <p:extLst>
      <p:ext uri="{BB962C8B-B14F-4D97-AF65-F5344CB8AC3E}">
        <p14:creationId xmlns:p14="http://schemas.microsoft.com/office/powerpoint/2010/main" val="33528667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dirty="0"/>
              <a:t>Blinde </a:t>
            </a:r>
            <a:r>
              <a:rPr lang="en-US" dirty="0" err="1"/>
              <a:t>können</a:t>
            </a:r>
            <a:r>
              <a:rPr lang="en-US" dirty="0"/>
              <a:t> </a:t>
            </a:r>
            <a:r>
              <a:rPr lang="en-US" dirty="0" err="1"/>
              <a:t>Texte</a:t>
            </a:r>
            <a:r>
              <a:rPr lang="en-US" dirty="0"/>
              <a:t> und Bilder </a:t>
            </a:r>
            <a:r>
              <a:rPr lang="en-US" dirty="0" err="1"/>
              <a:t>nicht</a:t>
            </a:r>
            <a:r>
              <a:rPr lang="en-US" dirty="0"/>
              <a:t> </a:t>
            </a:r>
            <a:r>
              <a:rPr lang="en-US" dirty="0" err="1"/>
              <a:t>sehen</a:t>
            </a:r>
            <a:r>
              <a:rPr lang="en-US" dirty="0"/>
              <a:t> und </a:t>
            </a:r>
            <a:r>
              <a:rPr lang="en-US" dirty="0" err="1"/>
              <a:t>sind</a:t>
            </a:r>
            <a:r>
              <a:rPr lang="en-US" dirty="0"/>
              <a:t> </a:t>
            </a:r>
            <a:r>
              <a:rPr lang="en-US" dirty="0" err="1"/>
              <a:t>deshalb</a:t>
            </a:r>
            <a:r>
              <a:rPr lang="en-US" dirty="0"/>
              <a:t> </a:t>
            </a:r>
            <a:r>
              <a:rPr lang="en-US" dirty="0" err="1"/>
              <a:t>darauf</a:t>
            </a:r>
            <a:r>
              <a:rPr lang="en-US" dirty="0"/>
              <a:t> </a:t>
            </a:r>
            <a:r>
              <a:rPr lang="en-US" dirty="0" err="1"/>
              <a:t>angewiesen</a:t>
            </a:r>
            <a:r>
              <a:rPr lang="en-US" dirty="0"/>
              <a:t>, </a:t>
            </a:r>
            <a:r>
              <a:rPr lang="en-US" dirty="0" err="1"/>
              <a:t>dass</a:t>
            </a:r>
            <a:r>
              <a:rPr lang="en-US" dirty="0"/>
              <a:t> </a:t>
            </a:r>
            <a:r>
              <a:rPr lang="en-US" dirty="0" err="1"/>
              <a:t>Texte</a:t>
            </a:r>
            <a:r>
              <a:rPr lang="en-US" dirty="0"/>
              <a:t> in </a:t>
            </a:r>
            <a:r>
              <a:rPr lang="en-US" dirty="0" err="1"/>
              <a:t>gesprochene</a:t>
            </a:r>
            <a:r>
              <a:rPr lang="en-US" dirty="0"/>
              <a:t> </a:t>
            </a:r>
            <a:r>
              <a:rPr lang="en-US" dirty="0" err="1"/>
              <a:t>Sprache</a:t>
            </a:r>
            <a:r>
              <a:rPr lang="en-US" dirty="0"/>
              <a:t> </a:t>
            </a:r>
            <a:r>
              <a:rPr lang="en-US" dirty="0" err="1"/>
              <a:t>umgewandelt</a:t>
            </a:r>
            <a:r>
              <a:rPr lang="en-US" dirty="0"/>
              <a:t> </a:t>
            </a:r>
            <a:r>
              <a:rPr lang="en-US" dirty="0" err="1"/>
              <a:t>werden</a:t>
            </a:r>
            <a:r>
              <a:rPr lang="en-US" dirty="0"/>
              <a:t> </a:t>
            </a:r>
            <a:r>
              <a:rPr lang="en-US" dirty="0" err="1"/>
              <a:t>oder</a:t>
            </a:r>
            <a:r>
              <a:rPr lang="en-US" dirty="0"/>
              <a:t> Bilder </a:t>
            </a:r>
            <a:r>
              <a:rPr lang="en-US" dirty="0" err="1"/>
              <a:t>beschrieben</a:t>
            </a:r>
            <a:r>
              <a:rPr lang="en-US" dirty="0"/>
              <a:t> </a:t>
            </a:r>
            <a:r>
              <a:rPr lang="en-US" dirty="0" err="1"/>
              <a:t>werden</a:t>
            </a:r>
            <a:r>
              <a:rPr lang="en-US" dirty="0"/>
              <a:t>.</a:t>
            </a:r>
            <a:endParaRPr lang="fr-FR" dirty="0"/>
          </a:p>
          <a:p>
            <a:endParaRPr lang="en-US" dirty="0">
              <a:cs typeface="Calibri"/>
            </a:endParaRPr>
          </a:p>
        </p:txBody>
      </p:sp>
      <p:sp>
        <p:nvSpPr>
          <p:cNvPr id="4" name="Espace réservé du numéro de diapositive 3"/>
          <p:cNvSpPr>
            <a:spLocks noGrp="1"/>
          </p:cNvSpPr>
          <p:nvPr>
            <p:ph type="sldNum" sz="quarter" idx="5"/>
          </p:nvPr>
        </p:nvSpPr>
        <p:spPr/>
        <p:txBody>
          <a:bodyPr/>
          <a:lstStyle/>
          <a:p>
            <a:fld id="{C61978B3-C89E-470D-83D5-AA0047DCC691}" type="slidenum">
              <a:rPr lang="de-DE" smtClean="0"/>
              <a:t>13</a:t>
            </a:fld>
            <a:endParaRPr lang="de-DE"/>
          </a:p>
        </p:txBody>
      </p:sp>
    </p:spTree>
    <p:extLst>
      <p:ext uri="{BB962C8B-B14F-4D97-AF65-F5344CB8AC3E}">
        <p14:creationId xmlns:p14="http://schemas.microsoft.com/office/powerpoint/2010/main" val="9279662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dirty="0"/>
              <a:t>Bei </a:t>
            </a:r>
            <a:r>
              <a:rPr lang="en-US" dirty="0" err="1"/>
              <a:t>Gehörlosen</a:t>
            </a:r>
            <a:r>
              <a:rPr lang="en-US" dirty="0"/>
              <a:t> </a:t>
            </a:r>
            <a:r>
              <a:rPr lang="en-US" dirty="0" err="1"/>
              <a:t>ist</a:t>
            </a:r>
            <a:r>
              <a:rPr lang="en-US" dirty="0"/>
              <a:t> es </a:t>
            </a:r>
            <a:r>
              <a:rPr lang="en-US" dirty="0" err="1"/>
              <a:t>genau</a:t>
            </a:r>
            <a:r>
              <a:rPr lang="en-US" dirty="0"/>
              <a:t> </a:t>
            </a:r>
            <a:r>
              <a:rPr lang="en-US" dirty="0" err="1"/>
              <a:t>umgekehrt</a:t>
            </a:r>
            <a:r>
              <a:rPr lang="en-US" dirty="0"/>
              <a:t>. Sie </a:t>
            </a:r>
            <a:r>
              <a:rPr lang="en-US" dirty="0" err="1"/>
              <a:t>können</a:t>
            </a:r>
            <a:r>
              <a:rPr lang="en-US" dirty="0"/>
              <a:t> Bilder </a:t>
            </a:r>
            <a:r>
              <a:rPr lang="en-US" dirty="0" err="1"/>
              <a:t>erkennen</a:t>
            </a:r>
            <a:r>
              <a:rPr lang="en-US" dirty="0"/>
              <a:t> und </a:t>
            </a:r>
            <a:r>
              <a:rPr lang="en-US" dirty="0" err="1"/>
              <a:t>Texte</a:t>
            </a:r>
            <a:r>
              <a:rPr lang="en-US" dirty="0"/>
              <a:t> </a:t>
            </a:r>
            <a:r>
              <a:rPr lang="en-US" dirty="0" err="1"/>
              <a:t>lesen</a:t>
            </a:r>
            <a:r>
              <a:rPr lang="en-US" dirty="0"/>
              <a:t>, </a:t>
            </a:r>
            <a:r>
              <a:rPr lang="en-US" dirty="0" err="1"/>
              <a:t>können</a:t>
            </a:r>
            <a:r>
              <a:rPr lang="en-US" dirty="0"/>
              <a:t> </a:t>
            </a:r>
            <a:r>
              <a:rPr lang="en-US" dirty="0" err="1"/>
              <a:t>aber</a:t>
            </a:r>
            <a:r>
              <a:rPr lang="en-US" dirty="0"/>
              <a:t> </a:t>
            </a:r>
            <a:r>
              <a:rPr lang="en-US" dirty="0" err="1"/>
              <a:t>akustische</a:t>
            </a:r>
            <a:r>
              <a:rPr lang="en-US" dirty="0"/>
              <a:t> </a:t>
            </a:r>
            <a:r>
              <a:rPr lang="en-US" dirty="0" err="1"/>
              <a:t>Informationen</a:t>
            </a:r>
            <a:r>
              <a:rPr lang="en-US" dirty="0"/>
              <a:t> in Videos</a:t>
            </a:r>
            <a:endParaRPr lang="fr-FR" dirty="0"/>
          </a:p>
          <a:p>
            <a:r>
              <a:rPr lang="en-US" dirty="0"/>
              <a:t>und </a:t>
            </a:r>
            <a:r>
              <a:rPr lang="en-US" dirty="0" err="1"/>
              <a:t>Tondokumenten</a:t>
            </a:r>
            <a:r>
              <a:rPr lang="en-US" dirty="0"/>
              <a:t> </a:t>
            </a:r>
            <a:r>
              <a:rPr lang="en-US" dirty="0" err="1"/>
              <a:t>nicht</a:t>
            </a:r>
            <a:r>
              <a:rPr lang="en-US" dirty="0"/>
              <a:t> verstehen. Das </a:t>
            </a:r>
            <a:r>
              <a:rPr lang="en-US" dirty="0" err="1"/>
              <a:t>führt</a:t>
            </a:r>
            <a:r>
              <a:rPr lang="en-US" dirty="0"/>
              <a:t> </a:t>
            </a:r>
            <a:r>
              <a:rPr lang="en-US" dirty="0" err="1"/>
              <a:t>möglicherweise</a:t>
            </a:r>
            <a:r>
              <a:rPr lang="en-US" dirty="0"/>
              <a:t> </a:t>
            </a:r>
            <a:r>
              <a:rPr lang="en-US" dirty="0" err="1"/>
              <a:t>zu</a:t>
            </a:r>
            <a:r>
              <a:rPr lang="en-US" dirty="0"/>
              <a:t> </a:t>
            </a:r>
            <a:r>
              <a:rPr lang="en-US" dirty="0" err="1"/>
              <a:t>Problemen</a:t>
            </a:r>
            <a:r>
              <a:rPr lang="en-US" dirty="0"/>
              <a:t>, </a:t>
            </a:r>
            <a:r>
              <a:rPr lang="en-US" dirty="0" err="1"/>
              <a:t>komplexe</a:t>
            </a:r>
            <a:r>
              <a:rPr lang="en-US" dirty="0"/>
              <a:t> </a:t>
            </a:r>
            <a:r>
              <a:rPr lang="en-US" dirty="0" err="1"/>
              <a:t>Inhalte</a:t>
            </a:r>
            <a:r>
              <a:rPr lang="en-US" dirty="0"/>
              <a:t> </a:t>
            </a:r>
            <a:r>
              <a:rPr lang="en-US" dirty="0" err="1"/>
              <a:t>zu</a:t>
            </a:r>
            <a:endParaRPr lang="fr-FR" dirty="0" err="1"/>
          </a:p>
          <a:p>
            <a:r>
              <a:rPr lang="en-US" dirty="0"/>
              <a:t>verstehen.</a:t>
            </a:r>
            <a:endParaRPr lang="fr-FR" dirty="0"/>
          </a:p>
          <a:p>
            <a:endParaRPr lang="en-US" dirty="0">
              <a:cs typeface="Calibri"/>
            </a:endParaRPr>
          </a:p>
        </p:txBody>
      </p:sp>
      <p:sp>
        <p:nvSpPr>
          <p:cNvPr id="4" name="Espace réservé du numéro de diapositive 3"/>
          <p:cNvSpPr>
            <a:spLocks noGrp="1"/>
          </p:cNvSpPr>
          <p:nvPr>
            <p:ph type="sldNum" sz="quarter" idx="5"/>
          </p:nvPr>
        </p:nvSpPr>
        <p:spPr/>
        <p:txBody>
          <a:bodyPr/>
          <a:lstStyle/>
          <a:p>
            <a:fld id="{C61978B3-C89E-470D-83D5-AA0047DCC691}" type="slidenum">
              <a:rPr lang="de-DE" smtClean="0"/>
              <a:t>14</a:t>
            </a:fld>
            <a:endParaRPr lang="de-DE"/>
          </a:p>
        </p:txBody>
      </p:sp>
    </p:spTree>
    <p:extLst>
      <p:ext uri="{BB962C8B-B14F-4D97-AF65-F5344CB8AC3E}">
        <p14:creationId xmlns:p14="http://schemas.microsoft.com/office/powerpoint/2010/main" val="35208478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dirty="0"/>
              <a:t>Auf Instagram </a:t>
            </a:r>
            <a:r>
              <a:rPr lang="en-US" dirty="0" err="1"/>
              <a:t>treffen</a:t>
            </a:r>
            <a:r>
              <a:rPr lang="en-US" dirty="0"/>
              <a:t> </a:t>
            </a:r>
            <a:r>
              <a:rPr lang="en-US" dirty="0" err="1"/>
              <a:t>wir</a:t>
            </a:r>
            <a:r>
              <a:rPr lang="en-US" dirty="0"/>
              <a:t> auf </a:t>
            </a:r>
            <a:r>
              <a:rPr lang="en-US" dirty="0" err="1"/>
              <a:t>einige</a:t>
            </a:r>
            <a:r>
              <a:rPr lang="en-US" dirty="0"/>
              <a:t> </a:t>
            </a:r>
            <a:r>
              <a:rPr lang="en-US" dirty="0" err="1"/>
              <a:t>dieser</a:t>
            </a:r>
            <a:r>
              <a:rPr lang="en-US" dirty="0"/>
              <a:t> </a:t>
            </a:r>
            <a:r>
              <a:rPr lang="en-US" dirty="0" err="1"/>
              <a:t>Barrieren</a:t>
            </a:r>
            <a:r>
              <a:rPr lang="en-US" dirty="0"/>
              <a:t>. Zum </a:t>
            </a:r>
            <a:r>
              <a:rPr lang="en-US" dirty="0" err="1"/>
              <a:t>Beispiel</a:t>
            </a:r>
            <a:r>
              <a:rPr lang="en-US" dirty="0"/>
              <a:t> </a:t>
            </a:r>
            <a:r>
              <a:rPr lang="en-US" dirty="0" err="1"/>
              <a:t>kann</a:t>
            </a:r>
            <a:r>
              <a:rPr lang="en-US" dirty="0"/>
              <a:t> es sein, </a:t>
            </a:r>
            <a:r>
              <a:rPr lang="en-US" dirty="0" err="1"/>
              <a:t>dass</a:t>
            </a:r>
            <a:r>
              <a:rPr lang="en-US" dirty="0"/>
              <a:t> man den Ton von Videos </a:t>
            </a:r>
            <a:r>
              <a:rPr lang="en-US" dirty="0" err="1"/>
              <a:t>nicht</a:t>
            </a:r>
            <a:r>
              <a:rPr lang="en-US" dirty="0"/>
              <a:t> </a:t>
            </a:r>
            <a:r>
              <a:rPr lang="en-US" dirty="0" err="1"/>
              <a:t>hören</a:t>
            </a:r>
            <a:r>
              <a:rPr lang="en-US" dirty="0"/>
              <a:t> </a:t>
            </a:r>
            <a:r>
              <a:rPr lang="en-US" dirty="0" err="1"/>
              <a:t>kann</a:t>
            </a:r>
            <a:r>
              <a:rPr lang="en-US" dirty="0"/>
              <a:t>, der </a:t>
            </a:r>
            <a:r>
              <a:rPr lang="en-US" dirty="0" err="1"/>
              <a:t>Kontrast</a:t>
            </a:r>
            <a:r>
              <a:rPr lang="en-US" dirty="0"/>
              <a:t> </a:t>
            </a:r>
            <a:r>
              <a:rPr lang="en-US" dirty="0" err="1"/>
              <a:t>nicht</a:t>
            </a:r>
            <a:r>
              <a:rPr lang="en-US" dirty="0"/>
              <a:t> stark </a:t>
            </a:r>
            <a:r>
              <a:rPr lang="en-US" dirty="0" err="1"/>
              <a:t>genug</a:t>
            </a:r>
            <a:r>
              <a:rPr lang="en-US" dirty="0"/>
              <a:t> </a:t>
            </a:r>
            <a:r>
              <a:rPr lang="en-US" dirty="0" err="1"/>
              <a:t>ist</a:t>
            </a:r>
            <a:r>
              <a:rPr lang="en-US" dirty="0"/>
              <a:t> </a:t>
            </a:r>
            <a:r>
              <a:rPr lang="en-US" dirty="0" err="1"/>
              <a:t>oder</a:t>
            </a:r>
            <a:r>
              <a:rPr lang="en-US" dirty="0"/>
              <a:t> die Schrift </a:t>
            </a:r>
            <a:r>
              <a:rPr lang="en-US" dirty="0" err="1"/>
              <a:t>zu</a:t>
            </a:r>
            <a:r>
              <a:rPr lang="en-US" dirty="0"/>
              <a:t> </a:t>
            </a:r>
            <a:r>
              <a:rPr lang="en-US" dirty="0" err="1"/>
              <a:t>klein</a:t>
            </a:r>
            <a:r>
              <a:rPr lang="en-US" dirty="0"/>
              <a:t>.</a:t>
            </a:r>
            <a:endParaRPr lang="fr-FR"/>
          </a:p>
          <a:p>
            <a:r>
              <a:rPr lang="en-US" dirty="0" err="1"/>
              <a:t>Doch</a:t>
            </a:r>
            <a:r>
              <a:rPr lang="en-US" dirty="0"/>
              <a:t> bevor </a:t>
            </a:r>
            <a:r>
              <a:rPr lang="en-US" dirty="0" err="1"/>
              <a:t>wir</a:t>
            </a:r>
            <a:r>
              <a:rPr lang="en-US" dirty="0"/>
              <a:t> </a:t>
            </a:r>
            <a:r>
              <a:rPr lang="en-US" dirty="0" err="1"/>
              <a:t>uns</a:t>
            </a:r>
            <a:r>
              <a:rPr lang="en-US" dirty="0"/>
              <a:t> </a:t>
            </a:r>
            <a:r>
              <a:rPr lang="en-US" dirty="0" err="1"/>
              <a:t>genauer</a:t>
            </a:r>
            <a:r>
              <a:rPr lang="en-US" dirty="0"/>
              <a:t> </a:t>
            </a:r>
            <a:r>
              <a:rPr lang="en-US" dirty="0" err="1"/>
              <a:t>mit</a:t>
            </a:r>
            <a:r>
              <a:rPr lang="en-US" dirty="0"/>
              <a:t> </a:t>
            </a:r>
            <a:r>
              <a:rPr lang="en-US" dirty="0" err="1"/>
              <a:t>Barrieren</a:t>
            </a:r>
            <a:r>
              <a:rPr lang="en-US" dirty="0"/>
              <a:t> auf Instagram </a:t>
            </a:r>
            <a:r>
              <a:rPr lang="en-US" dirty="0" err="1"/>
              <a:t>auseinander</a:t>
            </a:r>
            <a:r>
              <a:rPr lang="en-US" dirty="0"/>
              <a:t> </a:t>
            </a:r>
            <a:r>
              <a:rPr lang="en-US" dirty="0" err="1"/>
              <a:t>setzen</a:t>
            </a:r>
            <a:r>
              <a:rPr lang="en-US" dirty="0"/>
              <a:t>, </a:t>
            </a:r>
            <a:r>
              <a:rPr lang="en-US" dirty="0" err="1"/>
              <a:t>wollen</a:t>
            </a:r>
            <a:r>
              <a:rPr lang="en-US" dirty="0"/>
              <a:t> </a:t>
            </a:r>
            <a:r>
              <a:rPr lang="en-US" dirty="0" err="1"/>
              <a:t>wir</a:t>
            </a:r>
            <a:r>
              <a:rPr lang="en-US" dirty="0"/>
              <a:t> </a:t>
            </a:r>
            <a:r>
              <a:rPr lang="en-US" dirty="0" err="1"/>
              <a:t>selbst</a:t>
            </a:r>
            <a:r>
              <a:rPr lang="en-US" dirty="0"/>
              <a:t> erst </a:t>
            </a:r>
            <a:r>
              <a:rPr lang="en-US" dirty="0" err="1"/>
              <a:t>noch</a:t>
            </a:r>
            <a:r>
              <a:rPr lang="en-US" dirty="0"/>
              <a:t> </a:t>
            </a:r>
            <a:r>
              <a:rPr lang="en-US" dirty="0" err="1"/>
              <a:t>einmal</a:t>
            </a:r>
            <a:r>
              <a:rPr lang="en-US" dirty="0"/>
              <a:t> </a:t>
            </a:r>
            <a:r>
              <a:rPr lang="en-US" dirty="0" err="1"/>
              <a:t>aktiv</a:t>
            </a:r>
            <a:r>
              <a:rPr lang="en-US" dirty="0"/>
              <a:t> </a:t>
            </a:r>
            <a:r>
              <a:rPr lang="en-US" dirty="0" err="1"/>
              <a:t>werden</a:t>
            </a:r>
            <a:r>
              <a:rPr lang="en-US" dirty="0"/>
              <a:t>. </a:t>
            </a:r>
            <a:endParaRPr lang="fr-FR" dirty="0"/>
          </a:p>
          <a:p>
            <a:endParaRPr lang="fr-FR"/>
          </a:p>
          <a:p>
            <a:endParaRPr lang="fr-FR"/>
          </a:p>
          <a:p>
            <a:endParaRPr lang="en-US" dirty="0">
              <a:cs typeface="Calibri"/>
            </a:endParaRPr>
          </a:p>
        </p:txBody>
      </p:sp>
      <p:sp>
        <p:nvSpPr>
          <p:cNvPr id="4" name="Espace réservé du numéro de diapositive 3"/>
          <p:cNvSpPr>
            <a:spLocks noGrp="1"/>
          </p:cNvSpPr>
          <p:nvPr>
            <p:ph type="sldNum" sz="quarter" idx="5"/>
          </p:nvPr>
        </p:nvSpPr>
        <p:spPr/>
        <p:txBody>
          <a:bodyPr/>
          <a:lstStyle/>
          <a:p>
            <a:fld id="{C61978B3-C89E-470D-83D5-AA0047DCC691}" type="slidenum">
              <a:rPr lang="de-DE" smtClean="0"/>
              <a:t>15</a:t>
            </a:fld>
            <a:endParaRPr lang="de-DE"/>
          </a:p>
        </p:txBody>
      </p:sp>
    </p:spTree>
    <p:extLst>
      <p:ext uri="{BB962C8B-B14F-4D97-AF65-F5344CB8AC3E}">
        <p14:creationId xmlns:p14="http://schemas.microsoft.com/office/powerpoint/2010/main" val="38907638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a:t>Wir spielen jetzt das Diversity-Bingo. Kennt jeder das Spiel Bingo?</a:t>
            </a:r>
            <a:endParaRPr lang="fr-FR"/>
          </a:p>
          <a:p>
            <a:br>
              <a:rPr lang="en-US" dirty="0"/>
            </a:br>
            <a:endParaRPr lang="en-US" dirty="0"/>
          </a:p>
          <a:p>
            <a:r>
              <a:rPr lang="en-US"/>
              <a:t>Ihr bekommt jetzt gleich ein Arbeitsblatt, auf welche verschiedene Fragen stehen. Die sollt ihr dann jeder für sich kurz beantworten. Anschließend habt ihr alle gemeinsam Zeit, um eure Klassenkameraden zu befragen. Wer zuerst für jede der Fragen eine Person gefunden hat, die die gleiche Antwort wie man selbst hat, hat gewonnen und sagt einem von uns Diklu-Scouts Bescheid.</a:t>
            </a:r>
          </a:p>
          <a:p>
            <a:br>
              <a:rPr lang="en-US" dirty="0"/>
            </a:br>
            <a:endParaRPr lang="en-US" dirty="0"/>
          </a:p>
          <a:p>
            <a:pPr marL="171450" indent="-171450">
              <a:buFont typeface="Arial"/>
              <a:buChar char="•"/>
            </a:pPr>
            <a:r>
              <a:rPr lang="en-US"/>
              <a:t>ABs verteilen -</a:t>
            </a:r>
          </a:p>
          <a:p>
            <a:br>
              <a:rPr lang="en-US" dirty="0"/>
            </a:br>
            <a:endParaRPr lang="en-US" dirty="0"/>
          </a:p>
          <a:p>
            <a:r>
              <a:rPr lang="en-US"/>
              <a:t>Ihr habt jetzt etwa 5 Minuten Zeit, um die Fragen zu beantworten. Wir gehen in der Zeit rum und helfen euch, wenn ihr Hilfe braucht.</a:t>
            </a:r>
          </a:p>
          <a:p>
            <a:endParaRPr lang="en-US" dirty="0">
              <a:cs typeface="Calibri"/>
            </a:endParaRPr>
          </a:p>
        </p:txBody>
      </p:sp>
      <p:sp>
        <p:nvSpPr>
          <p:cNvPr id="4" name="Espace réservé du numéro de diapositive 3"/>
          <p:cNvSpPr>
            <a:spLocks noGrp="1"/>
          </p:cNvSpPr>
          <p:nvPr>
            <p:ph type="sldNum" sz="quarter" idx="5"/>
          </p:nvPr>
        </p:nvSpPr>
        <p:spPr/>
        <p:txBody>
          <a:bodyPr/>
          <a:lstStyle/>
          <a:p>
            <a:fld id="{C61978B3-C89E-470D-83D5-AA0047DCC691}" type="slidenum">
              <a:rPr lang="de-DE" smtClean="0"/>
              <a:t>16</a:t>
            </a:fld>
            <a:endParaRPr lang="de-DE"/>
          </a:p>
        </p:txBody>
      </p:sp>
    </p:spTree>
    <p:extLst>
      <p:ext uri="{BB962C8B-B14F-4D97-AF65-F5344CB8AC3E}">
        <p14:creationId xmlns:p14="http://schemas.microsoft.com/office/powerpoint/2010/main" val="41149033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a:t>10 Minuten</a:t>
            </a:r>
          </a:p>
        </p:txBody>
      </p:sp>
      <p:sp>
        <p:nvSpPr>
          <p:cNvPr id="4" name="Foliennummernplatzhalter 3"/>
          <p:cNvSpPr>
            <a:spLocks noGrp="1"/>
          </p:cNvSpPr>
          <p:nvPr>
            <p:ph type="sldNum" sz="quarter" idx="5"/>
          </p:nvPr>
        </p:nvSpPr>
        <p:spPr/>
        <p:txBody>
          <a:bodyPr/>
          <a:lstStyle/>
          <a:p>
            <a:fld id="{C61978B3-C89E-470D-83D5-AA0047DCC691}" type="slidenum">
              <a:rPr lang="de-DE" smtClean="0"/>
              <a:t>17</a:t>
            </a:fld>
            <a:endParaRPr lang="de-DE"/>
          </a:p>
        </p:txBody>
      </p:sp>
    </p:spTree>
    <p:extLst>
      <p:ext uri="{BB962C8B-B14F-4D97-AF65-F5344CB8AC3E}">
        <p14:creationId xmlns:p14="http://schemas.microsoft.com/office/powerpoint/2010/main" val="36619704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a:sym typeface="Wingdings" panose="05000000000000000000" pitchFamily="2" charset="2"/>
              </a:rPr>
              <a:t> Pause 5-10 Minuten (wenn es passt)</a:t>
            </a:r>
            <a:endParaRPr lang="de-DE"/>
          </a:p>
        </p:txBody>
      </p:sp>
      <p:sp>
        <p:nvSpPr>
          <p:cNvPr id="4" name="Foliennummernplatzhalter 3"/>
          <p:cNvSpPr>
            <a:spLocks noGrp="1"/>
          </p:cNvSpPr>
          <p:nvPr>
            <p:ph type="sldNum" sz="quarter" idx="5"/>
          </p:nvPr>
        </p:nvSpPr>
        <p:spPr/>
        <p:txBody>
          <a:bodyPr/>
          <a:lstStyle/>
          <a:p>
            <a:fld id="{C61978B3-C89E-470D-83D5-AA0047DCC691}" type="slidenum">
              <a:rPr lang="de-DE" smtClean="0"/>
              <a:t>25</a:t>
            </a:fld>
            <a:endParaRPr lang="de-DE"/>
          </a:p>
        </p:txBody>
      </p:sp>
    </p:spTree>
    <p:extLst>
      <p:ext uri="{BB962C8B-B14F-4D97-AF65-F5344CB8AC3E}">
        <p14:creationId xmlns:p14="http://schemas.microsoft.com/office/powerpoint/2010/main" val="18126279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a:sym typeface="Wingdings" panose="05000000000000000000" pitchFamily="2" charset="2"/>
              </a:rPr>
              <a:t> Pause 5-10 Minuten (wenn es passt)</a:t>
            </a:r>
            <a:endParaRPr lang="de-DE"/>
          </a:p>
        </p:txBody>
      </p:sp>
      <p:sp>
        <p:nvSpPr>
          <p:cNvPr id="4" name="Foliennummernplatzhalter 3"/>
          <p:cNvSpPr>
            <a:spLocks noGrp="1"/>
          </p:cNvSpPr>
          <p:nvPr>
            <p:ph type="sldNum" sz="quarter" idx="5"/>
          </p:nvPr>
        </p:nvSpPr>
        <p:spPr/>
        <p:txBody>
          <a:bodyPr/>
          <a:lstStyle/>
          <a:p>
            <a:fld id="{C61978B3-C89E-470D-83D5-AA0047DCC691}" type="slidenum">
              <a:rPr lang="de-DE" smtClean="0"/>
              <a:t>31</a:t>
            </a:fld>
            <a:endParaRPr lang="de-DE"/>
          </a:p>
        </p:txBody>
      </p:sp>
    </p:spTree>
    <p:extLst>
      <p:ext uri="{BB962C8B-B14F-4D97-AF65-F5344CB8AC3E}">
        <p14:creationId xmlns:p14="http://schemas.microsoft.com/office/powerpoint/2010/main" val="1363825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C61978B3-C89E-470D-83D5-AA0047DCC691}" type="slidenum">
              <a:rPr lang="de-DE" smtClean="0"/>
              <a:t>32</a:t>
            </a:fld>
            <a:endParaRPr lang="de-DE"/>
          </a:p>
        </p:txBody>
      </p:sp>
    </p:spTree>
    <p:extLst>
      <p:ext uri="{BB962C8B-B14F-4D97-AF65-F5344CB8AC3E}">
        <p14:creationId xmlns:p14="http://schemas.microsoft.com/office/powerpoint/2010/main" val="34986218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p>
        </p:txBody>
      </p:sp>
      <p:sp>
        <p:nvSpPr>
          <p:cNvPr id="4" name="Date Placeholder 3"/>
          <p:cNvSpPr>
            <a:spLocks noGrp="1"/>
          </p:cNvSpPr>
          <p:nvPr>
            <p:ph type="dt" sz="half" idx="10"/>
          </p:nvPr>
        </p:nvSpPr>
        <p:spPr/>
        <p:txBody>
          <a:bodyPr/>
          <a:lstStyle>
            <a:lvl1pPr algn="l">
              <a:defRPr/>
            </a:lvl1pPr>
          </a:lstStyle>
          <a:p>
            <a:fld id="{6AD6EE87-EBD5-4F12-A48A-63ACA297AC8F}" type="datetimeFigureOut">
              <a:rPr lang="en-US" dirty="0"/>
              <a:t>8/31/2022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t>‹Nr.›</a:t>
            </a:fld>
            <a:endParaRPr lang="en-US"/>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423906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5D3794B-289A-4A80-97D7-111025398D45}" type="datetimeFigureOut">
              <a:rPr lang="en-US" dirty="0"/>
              <a:t>8/31/2022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t>‹Nr.›</a:t>
            </a:fld>
            <a:endParaRPr lang="en-US"/>
          </a:p>
        </p:txBody>
      </p:sp>
    </p:spTree>
    <p:extLst>
      <p:ext uri="{BB962C8B-B14F-4D97-AF65-F5344CB8AC3E}">
        <p14:creationId xmlns:p14="http://schemas.microsoft.com/office/powerpoint/2010/main" val="2793273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A61015F-7CC6-4D0A-9D87-873EA4C304CC}" type="datetimeFigureOut">
              <a:rPr lang="en-US" dirty="0"/>
              <a:t>8/31/2022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t>‹Nr.›</a:t>
            </a:fld>
            <a:endParaRPr lang="en-US"/>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714144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p>
        </p:txBody>
      </p:sp>
      <p:sp>
        <p:nvSpPr>
          <p:cNvPr id="3" name="Content Placeholder 2"/>
          <p:cNvSpPr>
            <a:spLocks noGrp="1"/>
          </p:cNvSpPr>
          <p:nvPr>
            <p:ph sz="half" idx="1"/>
          </p:nvPr>
        </p:nvSpPr>
        <p:spPr>
          <a:xfrm>
            <a:off x="1024127"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989320"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3C6A301-0538-44EC-B09D-202E1042A48B}" type="datetimeFigureOut">
              <a:rPr lang="en-US" dirty="0"/>
              <a:t>8/31/2022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AB73BC-B049-4115-A692-8D63A059BFB8}" type="slidenum">
              <a:rPr lang="en-US" dirty="0"/>
              <a:t>‹Nr.›</a:t>
            </a:fld>
            <a:endParaRPr lang="en-US"/>
          </a:p>
        </p:txBody>
      </p:sp>
    </p:spTree>
    <p:extLst>
      <p:ext uri="{BB962C8B-B14F-4D97-AF65-F5344CB8AC3E}">
        <p14:creationId xmlns:p14="http://schemas.microsoft.com/office/powerpoint/2010/main" val="42746148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Click to 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789574A-8875-45EF-8EA2-3CAA0F7ABC4C}" type="datetimeFigureOut">
              <a:rPr lang="en-US" dirty="0"/>
              <a:t>8/31/2022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AB73BC-B049-4115-A692-8D63A059BFB8}" type="slidenum">
              <a:rPr lang="en-US" dirty="0"/>
              <a:t>‹Nr.›</a:t>
            </a:fld>
            <a:endParaRPr lang="en-US"/>
          </a:p>
        </p:txBody>
      </p:sp>
    </p:spTree>
    <p:extLst>
      <p:ext uri="{BB962C8B-B14F-4D97-AF65-F5344CB8AC3E}">
        <p14:creationId xmlns:p14="http://schemas.microsoft.com/office/powerpoint/2010/main" val="2438150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7EF4D4C-5367-4C26-9E2B-D8088D7FCA81}" type="datetimeFigureOut">
              <a:rPr lang="en-US" dirty="0"/>
              <a:t>8/31/2022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FAB73BC-B049-4115-A692-8D63A059BFB8}" type="slidenum">
              <a:rPr lang="en-US" dirty="0"/>
              <a:t>‹Nr.›</a:t>
            </a:fld>
            <a:endParaRPr lang="en-US"/>
          </a:p>
        </p:txBody>
      </p:sp>
    </p:spTree>
    <p:extLst>
      <p:ext uri="{BB962C8B-B14F-4D97-AF65-F5344CB8AC3E}">
        <p14:creationId xmlns:p14="http://schemas.microsoft.com/office/powerpoint/2010/main" val="22558027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E91E96-98B0-4413-9547-46F3504108EF}" type="datetimeFigureOut">
              <a:rPr lang="en-US" dirty="0"/>
              <a:t>8/31/2022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FAB73BC-B049-4115-A692-8D63A059BFB8}" type="slidenum">
              <a:rPr lang="en-US" dirty="0"/>
              <a:t>‹Nr.›</a:t>
            </a:fld>
            <a:endParaRPr lang="en-US"/>
          </a:p>
        </p:txBody>
      </p:sp>
    </p:spTree>
    <p:extLst>
      <p:ext uri="{BB962C8B-B14F-4D97-AF65-F5344CB8AC3E}">
        <p14:creationId xmlns:p14="http://schemas.microsoft.com/office/powerpoint/2010/main" val="29913719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5C68B11-C5A8-448C-8CE9-B1A273C79CFC}" type="datetimeFigureOut">
              <a:rPr lang="en-US" dirty="0"/>
              <a:t>8/31/2022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AB73BC-B049-4115-A692-8D63A059BFB8}" type="slidenum">
              <a:rPr lang="en-US" dirty="0"/>
              <a:t>‹Nr.›</a:t>
            </a:fld>
            <a:endParaRPr lang="en-US"/>
          </a:p>
        </p:txBody>
      </p:sp>
    </p:spTree>
    <p:extLst>
      <p:ext uri="{BB962C8B-B14F-4D97-AF65-F5344CB8AC3E}">
        <p14:creationId xmlns:p14="http://schemas.microsoft.com/office/powerpoint/2010/main" val="14505825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16CA0-919D-4A49-9C8A-62FDFB3A5183}" type="datetimeFigureOut">
              <a:rPr lang="en-US" dirty="0"/>
              <a:t>8/31/2022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7E5644-1E61-4311-A31E-84CB9C7AA8A9}" type="slidenum">
              <a:rPr lang="en-US" dirty="0"/>
              <a:t>‹Nr.›</a:t>
            </a:fld>
            <a:endParaRPr lang="en-US"/>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976563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CD73815-2707-4475-8F1A-B873CB631BB4}" type="datetimeFigureOut">
              <a:rPr lang="en-US" dirty="0"/>
              <a:t>8/31/2022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t>‹Nr.›</a:t>
            </a:fld>
            <a:endParaRPr lang="en-US"/>
          </a:p>
        </p:txBody>
      </p:sp>
    </p:spTree>
    <p:extLst>
      <p:ext uri="{BB962C8B-B14F-4D97-AF65-F5344CB8AC3E}">
        <p14:creationId xmlns:p14="http://schemas.microsoft.com/office/powerpoint/2010/main" val="33210079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a:t>Click to edit Master title style</a:t>
            </a:r>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4AFB99-0EAB-4182-AFF8-E214C82A68F6}" type="datetimeFigureOut">
              <a:rPr lang="en-US" dirty="0"/>
              <a:t>8/31/2022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t>‹Nr.›</a:t>
            </a:fld>
            <a:endParaRPr lang="en-US"/>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315006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90298CD5-6C1E-4009-B41F-6DF62E31D3BE}" type="datetimeFigureOut">
              <a:rPr lang="en-US" dirty="0"/>
              <a:pPr/>
              <a:t>8/31/2022</a:t>
            </a:fld>
            <a:endParaRPr lang="en-US"/>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4FAB73BC-B049-4115-A692-8D63A059BFB8}" type="slidenum">
              <a:rPr lang="en-US" dirty="0"/>
              <a:pPr/>
              <a:t>‹Nr.›</a:t>
            </a:fld>
            <a:endParaRPr lang="en-US"/>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89808318"/>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s://m.youtube.com/watch?v=H6Pvgr6pwe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19.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3.svg"/><Relationship Id="rId5" Type="http://schemas.openxmlformats.org/officeDocument/2006/relationships/image" Target="../media/image22.png"/><Relationship Id="rId10" Type="http://schemas.openxmlformats.org/officeDocument/2006/relationships/image" Target="../media/image27.svg"/><Relationship Id="rId4" Type="http://schemas.openxmlformats.org/officeDocument/2006/relationships/image" Target="../media/image21.svg"/><Relationship Id="rId9" Type="http://schemas.openxmlformats.org/officeDocument/2006/relationships/image" Target="../media/image26.png"/></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1.svg"/></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5.svg"/></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3.svg"/></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7.svg"/></Relationships>
</file>

<file path=ppt/slides/_rels/slide1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36.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37.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38.png"/></Relationships>
</file>

<file path=ppt/slides/_rels/slide2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42.png"/><Relationship Id="rId4" Type="http://schemas.openxmlformats.org/officeDocument/2006/relationships/image" Target="../media/image41.png"/></Relationships>
</file>

<file path=ppt/slides/_rels/slide26.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42.png"/><Relationship Id="rId4" Type="http://schemas.openxmlformats.org/officeDocument/2006/relationships/image" Target="../media/image41.png"/></Relationships>
</file>

<file path=ppt/slides/_rels/slide32.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8" Type="http://schemas.openxmlformats.org/officeDocument/2006/relationships/hyperlink" Target="https://pixabay.com/photos/signpost-closed-road-sign-end-stop-5274077/" TargetMode="External"/><Relationship Id="rId13" Type="http://schemas.openxmlformats.org/officeDocument/2006/relationships/hyperlink" Target="https://pixabay.com/de/vectors/nummer-farbe-pr%c3%bcfen-farbenblindheit-1719458/" TargetMode="External"/><Relationship Id="rId3" Type="http://schemas.openxmlformats.org/officeDocument/2006/relationships/hyperlink" Target="https://pixabay.com/de/photos/medien-social-media-apps-998990/" TargetMode="External"/><Relationship Id="rId7" Type="http://schemas.openxmlformats.org/officeDocument/2006/relationships/hyperlink" Target="https://pixabay.com/vectors/cabinets-turnpike-red-white-closed-5227723/" TargetMode="External"/><Relationship Id="rId12" Type="http://schemas.openxmlformats.org/officeDocument/2006/relationships/hyperlink" Target="https://pixabay.com/photos/not-hear-not-see-do-not-speak-fun-1760740/" TargetMode="External"/><Relationship Id="rId2" Type="http://schemas.openxmlformats.org/officeDocument/2006/relationships/hyperlink" Target="https://pixabay.com/de/photos/pause-auszeit-hintergrund-3788979/" TargetMode="External"/><Relationship Id="rId16" Type="http://schemas.openxmlformats.org/officeDocument/2006/relationships/hyperlink" Target="https://pixabay.com/de/photos/nacht-lichter-verschwommen-dunkel-925414/" TargetMode="External"/><Relationship Id="rId1" Type="http://schemas.openxmlformats.org/officeDocument/2006/relationships/slideLayout" Target="../slideLayouts/slideLayout2.xml"/><Relationship Id="rId6" Type="http://schemas.openxmlformats.org/officeDocument/2006/relationships/hyperlink" Target="https://pixabay.com/vectors/cloud-thinking-thought-bubble-304979/" TargetMode="External"/><Relationship Id="rId11" Type="http://schemas.openxmlformats.org/officeDocument/2006/relationships/hyperlink" Target="https://pixabay.com/photos/rome-vatican-stairs-italy-pope-5195046/" TargetMode="External"/><Relationship Id="rId5" Type="http://schemas.openxmlformats.org/officeDocument/2006/relationships/hyperlink" Target="https://pixabay.com/de/vectors/youtube-video-logo-1837872/" TargetMode="External"/><Relationship Id="rId15" Type="http://schemas.openxmlformats.org/officeDocument/2006/relationships/hyperlink" Target="https://pixabay.com/de/illustrations/fax-wei&#223;e-m&#228;nnchen-3d-model-1889075/" TargetMode="External"/><Relationship Id="rId10" Type="http://schemas.openxmlformats.org/officeDocument/2006/relationships/hyperlink" Target="https://pixabay.com/photos/technology-devices-electronics-6801334/" TargetMode="External"/><Relationship Id="rId4" Type="http://schemas.openxmlformats.org/officeDocument/2006/relationships/hyperlink" Target="https://pixabay.com/de/photos/teamwork-team-zahnrad-tafel-kreide-2499632/" TargetMode="External"/><Relationship Id="rId9" Type="http://schemas.openxmlformats.org/officeDocument/2006/relationships/hyperlink" Target="https://pixabay.com/photos/people-google-polaroid-pinterest-3175027/" TargetMode="External"/><Relationship Id="rId14" Type="http://schemas.openxmlformats.org/officeDocument/2006/relationships/hyperlink" Target="https://pixabay.com/de/illustrations/nachrichten-zeitung-globus-1074604/"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9074C52-49F8-4172-30B0-2C5693CDFB47}"/>
              </a:ext>
            </a:extLst>
          </p:cNvPr>
          <p:cNvSpPr>
            <a:spLocks noGrp="1"/>
          </p:cNvSpPr>
          <p:nvPr>
            <p:ph type="ctrTitle"/>
          </p:nvPr>
        </p:nvSpPr>
        <p:spPr>
          <a:xfrm>
            <a:off x="457200" y="4571999"/>
            <a:ext cx="7772400" cy="1851178"/>
          </a:xfrm>
        </p:spPr>
        <p:txBody>
          <a:bodyPr>
            <a:normAutofit/>
          </a:bodyPr>
          <a:lstStyle/>
          <a:p>
            <a:r>
              <a:rPr lang="de-DE" err="1"/>
              <a:t>Diklusion</a:t>
            </a:r>
            <a:r>
              <a:rPr lang="de-DE"/>
              <a:t> </a:t>
            </a:r>
          </a:p>
        </p:txBody>
      </p:sp>
      <p:sp>
        <p:nvSpPr>
          <p:cNvPr id="3" name="Untertitel 2">
            <a:extLst>
              <a:ext uri="{FF2B5EF4-FFF2-40B4-BE49-F238E27FC236}">
                <a16:creationId xmlns:a16="http://schemas.microsoft.com/office/drawing/2014/main" id="{E7A83A90-F2BC-09FF-4566-EAD3655D4B93}"/>
              </a:ext>
            </a:extLst>
          </p:cNvPr>
          <p:cNvSpPr>
            <a:spLocks noGrp="1"/>
          </p:cNvSpPr>
          <p:nvPr>
            <p:ph type="subTitle" idx="1"/>
          </p:nvPr>
        </p:nvSpPr>
        <p:spPr>
          <a:xfrm>
            <a:off x="8610600" y="4571999"/>
            <a:ext cx="3200400" cy="1851178"/>
          </a:xfrm>
        </p:spPr>
        <p:txBody>
          <a:bodyPr>
            <a:normAutofit/>
          </a:bodyPr>
          <a:lstStyle/>
          <a:p>
            <a:endParaRPr lang="de-DE"/>
          </a:p>
        </p:txBody>
      </p:sp>
    </p:spTree>
    <p:extLst>
      <p:ext uri="{BB962C8B-B14F-4D97-AF65-F5344CB8AC3E}">
        <p14:creationId xmlns:p14="http://schemas.microsoft.com/office/powerpoint/2010/main" val="23197404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2B32C40-8CA4-A674-A138-4E47D464DDCF}"/>
              </a:ext>
            </a:extLst>
          </p:cNvPr>
          <p:cNvSpPr>
            <a:spLocks noGrp="1"/>
          </p:cNvSpPr>
          <p:nvPr>
            <p:ph type="title"/>
          </p:nvPr>
        </p:nvSpPr>
        <p:spPr/>
        <p:txBody>
          <a:bodyPr/>
          <a:lstStyle/>
          <a:p>
            <a:r>
              <a:rPr lang="de-DE"/>
              <a:t>Ablauf</a:t>
            </a:r>
          </a:p>
        </p:txBody>
      </p:sp>
      <p:graphicFrame>
        <p:nvGraphicFramePr>
          <p:cNvPr id="11" name="Inhaltsplatzhalter 2">
            <a:extLst>
              <a:ext uri="{FF2B5EF4-FFF2-40B4-BE49-F238E27FC236}">
                <a16:creationId xmlns:a16="http://schemas.microsoft.com/office/drawing/2014/main" id="{9069E41D-3D2E-05DA-07D5-CAAF5A60DBFF}"/>
              </a:ext>
            </a:extLst>
          </p:cNvPr>
          <p:cNvGraphicFramePr>
            <a:graphicFrameLocks noGrp="1"/>
          </p:cNvGraphicFramePr>
          <p:nvPr>
            <p:ph idx="1"/>
          </p:nvPr>
        </p:nvGraphicFramePr>
        <p:xfrm>
          <a:off x="1024128" y="2286000"/>
          <a:ext cx="9720073" cy="40233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739073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a:extLst>
              <a:ext uri="{FF2B5EF4-FFF2-40B4-BE49-F238E27FC236}">
                <a16:creationId xmlns:a16="http://schemas.microsoft.com/office/drawing/2014/main" id="{146682B2-8211-EE95-B709-266C8D85A5C7}"/>
              </a:ext>
            </a:extLst>
          </p:cNvPr>
          <p:cNvSpPr/>
          <p:nvPr/>
        </p:nvSpPr>
        <p:spPr>
          <a:xfrm>
            <a:off x="2209800" y="1368425"/>
            <a:ext cx="7945437" cy="380206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4000">
                <a:cs typeface="Arial"/>
              </a:rPr>
              <a:t>Eisbrecher </a:t>
            </a:r>
            <a:endParaRPr lang="de-DE"/>
          </a:p>
        </p:txBody>
      </p:sp>
    </p:spTree>
    <p:extLst>
      <p:ext uri="{BB962C8B-B14F-4D97-AF65-F5344CB8AC3E}">
        <p14:creationId xmlns:p14="http://schemas.microsoft.com/office/powerpoint/2010/main" val="4892788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B79BEAF-1D4B-B569-AD9A-F2C58BD7C9BF}"/>
              </a:ext>
            </a:extLst>
          </p:cNvPr>
          <p:cNvSpPr>
            <a:spLocks noGrp="1"/>
          </p:cNvSpPr>
          <p:nvPr>
            <p:ph type="title"/>
          </p:nvPr>
        </p:nvSpPr>
        <p:spPr>
          <a:xfrm>
            <a:off x="8156350" y="484632"/>
            <a:ext cx="3544035" cy="1609344"/>
          </a:xfrm>
          <a:ln>
            <a:noFill/>
          </a:ln>
        </p:spPr>
        <p:txBody>
          <a:bodyPr>
            <a:normAutofit/>
          </a:bodyPr>
          <a:lstStyle/>
          <a:p>
            <a:r>
              <a:rPr lang="de-DE" sz="4000"/>
              <a:t>Video zum Thema Inklusion </a:t>
            </a:r>
          </a:p>
        </p:txBody>
      </p:sp>
      <p:sp>
        <p:nvSpPr>
          <p:cNvPr id="3" name="Inhaltsplatzhalter 2">
            <a:extLst>
              <a:ext uri="{FF2B5EF4-FFF2-40B4-BE49-F238E27FC236}">
                <a16:creationId xmlns:a16="http://schemas.microsoft.com/office/drawing/2014/main" id="{4FC948DD-41C8-E485-6DD4-C5A4F930C72E}"/>
              </a:ext>
            </a:extLst>
          </p:cNvPr>
          <p:cNvSpPr>
            <a:spLocks noGrp="1"/>
          </p:cNvSpPr>
          <p:nvPr>
            <p:ph idx="1"/>
          </p:nvPr>
        </p:nvSpPr>
        <p:spPr>
          <a:xfrm>
            <a:off x="8156351" y="2121408"/>
            <a:ext cx="3544034" cy="4050792"/>
          </a:xfrm>
        </p:spPr>
        <p:txBody>
          <a:bodyPr vert="horz" lIns="91440" tIns="45720" rIns="91440" bIns="45720" rtlCol="0">
            <a:normAutofit/>
          </a:bodyPr>
          <a:lstStyle/>
          <a:p>
            <a:r>
              <a:rPr lang="de-DE" sz="1600">
                <a:ea typeface="+mn-lt"/>
                <a:cs typeface="+mn-lt"/>
                <a:hlinkClick r:id="rId3"/>
              </a:rPr>
              <a:t>https://m.youtube.com/watch?v=H6Pvgr6pweM</a:t>
            </a:r>
            <a:endParaRPr lang="de-DE" sz="1600">
              <a:ea typeface="+mn-lt"/>
              <a:cs typeface="+mn-lt"/>
            </a:endParaRPr>
          </a:p>
          <a:p>
            <a:pPr>
              <a:buClr>
                <a:srgbClr val="689D9B"/>
              </a:buClr>
            </a:pPr>
            <a:endParaRPr lang="de-DE" sz="1600">
              <a:cs typeface="Arial"/>
            </a:endParaRPr>
          </a:p>
        </p:txBody>
      </p:sp>
      <p:pic>
        <p:nvPicPr>
          <p:cNvPr id="4" name="Grafik 4">
            <a:extLst>
              <a:ext uri="{FF2B5EF4-FFF2-40B4-BE49-F238E27FC236}">
                <a16:creationId xmlns:a16="http://schemas.microsoft.com/office/drawing/2014/main" id="{8C0CDD61-DD15-579C-34E2-64F2190BA358}"/>
              </a:ext>
            </a:extLst>
          </p:cNvPr>
          <p:cNvPicPr>
            <a:picLocks noChangeAspect="1"/>
          </p:cNvPicPr>
          <p:nvPr/>
        </p:nvPicPr>
        <p:blipFill>
          <a:blip r:embed="rId4"/>
          <a:stretch>
            <a:fillRect/>
          </a:stretch>
        </p:blipFill>
        <p:spPr>
          <a:xfrm>
            <a:off x="633999" y="1446876"/>
            <a:ext cx="6882269" cy="3974509"/>
          </a:xfrm>
          <a:prstGeom prst="rect">
            <a:avLst/>
          </a:prstGeom>
        </p:spPr>
      </p:pic>
    </p:spTree>
    <p:extLst>
      <p:ext uri="{BB962C8B-B14F-4D97-AF65-F5344CB8AC3E}">
        <p14:creationId xmlns:p14="http://schemas.microsoft.com/office/powerpoint/2010/main" val="25579873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10">
            <a:extLst>
              <a:ext uri="{FF2B5EF4-FFF2-40B4-BE49-F238E27FC236}">
                <a16:creationId xmlns:a16="http://schemas.microsoft.com/office/drawing/2014/main" id="{8CD2B798-7994-4548-A2BE-4AEF9C1A5F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Oval 5">
            <a:extLst>
              <a:ext uri="{FF2B5EF4-FFF2-40B4-BE49-F238E27FC236}">
                <a16:creationId xmlns:a16="http://schemas.microsoft.com/office/drawing/2014/main" id="{E6162320-3B67-42BB-AF9D-939326E648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8" name="Straight Connector 14">
            <a:extLst>
              <a:ext uri="{FF2B5EF4-FFF2-40B4-BE49-F238E27FC236}">
                <a16:creationId xmlns:a16="http://schemas.microsoft.com/office/drawing/2014/main" id="{6722E143-84C1-4F95-937C-78B92D2811C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useBgFill="1">
        <p:nvSpPr>
          <p:cNvPr id="17" name="Rectangle 16">
            <a:extLst>
              <a:ext uri="{FF2B5EF4-FFF2-40B4-BE49-F238E27FC236}">
                <a16:creationId xmlns:a16="http://schemas.microsoft.com/office/drawing/2014/main" id="{B2F63790-02BE-4D55-ABCA-10CAD6091A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726" cy="68589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B1731F83-2DEC-BB26-E29C-BB1896701E5B}"/>
              </a:ext>
            </a:extLst>
          </p:cNvPr>
          <p:cNvSpPr>
            <a:spLocks noGrp="1"/>
          </p:cNvSpPr>
          <p:nvPr>
            <p:ph type="title"/>
          </p:nvPr>
        </p:nvSpPr>
        <p:spPr>
          <a:xfrm>
            <a:off x="613611" y="648182"/>
            <a:ext cx="5370974" cy="3581063"/>
          </a:xfrm>
        </p:spPr>
        <p:txBody>
          <a:bodyPr vert="horz" lIns="91440" tIns="45720" rIns="91440" bIns="45720" rtlCol="0" anchor="b">
            <a:normAutofit/>
          </a:bodyPr>
          <a:lstStyle/>
          <a:p>
            <a:r>
              <a:rPr lang="en-US" sz="8000" kern="1200" cap="all" spc="200" baseline="0" err="1">
                <a:latin typeface="+mj-lt"/>
                <a:ea typeface="+mj-ea"/>
                <a:cs typeface="+mj-cs"/>
              </a:rPr>
              <a:t>Barrieren</a:t>
            </a:r>
            <a:endParaRPr lang="en-US" sz="8000" kern="1200" cap="all" spc="200" baseline="0">
              <a:latin typeface="+mj-lt"/>
            </a:endParaRPr>
          </a:p>
        </p:txBody>
      </p:sp>
      <p:sp>
        <p:nvSpPr>
          <p:cNvPr id="3" name="Espace réservé du texte 2">
            <a:extLst>
              <a:ext uri="{FF2B5EF4-FFF2-40B4-BE49-F238E27FC236}">
                <a16:creationId xmlns:a16="http://schemas.microsoft.com/office/drawing/2014/main" id="{63D31DC9-8955-9EA0-BD80-9AFA91F03F0F}"/>
              </a:ext>
            </a:extLst>
          </p:cNvPr>
          <p:cNvSpPr>
            <a:spLocks noGrp="1"/>
          </p:cNvSpPr>
          <p:nvPr>
            <p:ph type="body" idx="1"/>
          </p:nvPr>
        </p:nvSpPr>
        <p:spPr>
          <a:xfrm>
            <a:off x="613611" y="4433575"/>
            <a:ext cx="5370974" cy="1463040"/>
          </a:xfrm>
        </p:spPr>
        <p:txBody>
          <a:bodyPr vert="horz" lIns="91440" tIns="45720" rIns="91440" bIns="45720" rtlCol="0" anchor="t">
            <a:noAutofit/>
          </a:bodyPr>
          <a:lstStyle/>
          <a:p>
            <a:pPr algn="r"/>
            <a:r>
              <a:rPr lang="en-US" sz="3000" err="1"/>
              <a:t>Hindernisse</a:t>
            </a:r>
            <a:r>
              <a:rPr lang="en-US" sz="3000"/>
              <a:t>, die das </a:t>
            </a:r>
            <a:r>
              <a:rPr lang="en-US" sz="3000" err="1"/>
              <a:t>alltägliche</a:t>
            </a:r>
            <a:r>
              <a:rPr lang="en-US" sz="3000"/>
              <a:t> Leben </a:t>
            </a:r>
            <a:r>
              <a:rPr lang="en-US" sz="3000" err="1"/>
              <a:t>einschränken</a:t>
            </a:r>
            <a:r>
              <a:rPr lang="en-US" sz="3000"/>
              <a:t> ; </a:t>
            </a:r>
          </a:p>
          <a:p>
            <a:pPr algn="r"/>
            <a:r>
              <a:rPr lang="en-US" sz="3000" err="1"/>
              <a:t>ein</a:t>
            </a:r>
            <a:r>
              <a:rPr lang="en-US" sz="3000"/>
              <a:t> </a:t>
            </a:r>
            <a:r>
              <a:rPr lang="en-US" sz="3000" err="1"/>
              <a:t>gleichberechtigtes</a:t>
            </a:r>
            <a:r>
              <a:rPr lang="en-US" sz="3000"/>
              <a:t> </a:t>
            </a:r>
            <a:r>
              <a:rPr lang="en-US" sz="3000" err="1"/>
              <a:t>Teilhabe</a:t>
            </a:r>
            <a:r>
              <a:rPr lang="en-US" sz="3000"/>
              <a:t> in der Gesellschaft </a:t>
            </a:r>
            <a:r>
              <a:rPr lang="en-US" sz="3000" err="1"/>
              <a:t>ist</a:t>
            </a:r>
            <a:r>
              <a:rPr lang="en-US" sz="3000"/>
              <a:t> </a:t>
            </a:r>
            <a:r>
              <a:rPr lang="en-US" sz="3000" err="1"/>
              <a:t>nicht</a:t>
            </a:r>
            <a:r>
              <a:rPr lang="en-US" sz="3000"/>
              <a:t> </a:t>
            </a:r>
            <a:r>
              <a:rPr lang="en-US" sz="3000" err="1"/>
              <a:t>möglich</a:t>
            </a:r>
            <a:endParaRPr lang="en-US" sz="3000"/>
          </a:p>
        </p:txBody>
      </p:sp>
      <p:cxnSp>
        <p:nvCxnSpPr>
          <p:cNvPr id="19" name="Straight Connector 18">
            <a:extLst>
              <a:ext uri="{FF2B5EF4-FFF2-40B4-BE49-F238E27FC236}">
                <a16:creationId xmlns:a16="http://schemas.microsoft.com/office/drawing/2014/main" id="{B25F28BA-1F8F-4067-9CFA-0DBF0C7AF2A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09085" y="4343196"/>
            <a:ext cx="5029200" cy="0"/>
          </a:xfrm>
          <a:prstGeom prst="line">
            <a:avLst/>
          </a:prstGeom>
          <a:ln w="19050">
            <a:solidFill>
              <a:srgbClr val="70AFF6"/>
            </a:solidFill>
          </a:ln>
        </p:spPr>
        <p:style>
          <a:lnRef idx="1">
            <a:schemeClr val="accent1"/>
          </a:lnRef>
          <a:fillRef idx="0">
            <a:schemeClr val="accent1"/>
          </a:fillRef>
          <a:effectRef idx="0">
            <a:schemeClr val="accent1"/>
          </a:effectRef>
          <a:fontRef idx="minor">
            <a:schemeClr val="tx1"/>
          </a:fontRef>
        </p:style>
      </p:cxnSp>
      <p:pic>
        <p:nvPicPr>
          <p:cNvPr id="6" name="Image 6" descr="Une image contenant texte, ciel, extérieur, orange&#10;&#10;Description générée automatiquement">
            <a:extLst>
              <a:ext uri="{FF2B5EF4-FFF2-40B4-BE49-F238E27FC236}">
                <a16:creationId xmlns:a16="http://schemas.microsoft.com/office/drawing/2014/main" id="{5C143720-22D2-5B3E-BB13-64006913E68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615118" y="975"/>
            <a:ext cx="5576882" cy="6858000"/>
          </a:xfrm>
          <a:prstGeom prst="rect">
            <a:avLst/>
          </a:prstGeom>
        </p:spPr>
      </p:pic>
      <p:sp>
        <p:nvSpPr>
          <p:cNvPr id="4" name="ZoneTexte 3">
            <a:extLst>
              <a:ext uri="{FF2B5EF4-FFF2-40B4-BE49-F238E27FC236}">
                <a16:creationId xmlns:a16="http://schemas.microsoft.com/office/drawing/2014/main" id="{ACC7A76C-ABE6-2011-FF88-7F0038C60E5A}"/>
              </a:ext>
            </a:extLst>
          </p:cNvPr>
          <p:cNvSpPr txBox="1"/>
          <p:nvPr/>
        </p:nvSpPr>
        <p:spPr>
          <a:xfrm>
            <a:off x="4724400" y="3200399"/>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fr-FR">
              <a:cs typeface="Arial"/>
            </a:endParaRPr>
          </a:p>
        </p:txBody>
      </p:sp>
    </p:spTree>
    <p:extLst>
      <p:ext uri="{BB962C8B-B14F-4D97-AF65-F5344CB8AC3E}">
        <p14:creationId xmlns:p14="http://schemas.microsoft.com/office/powerpoint/2010/main" val="1425482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Image 4" descr="Une image contenant texte&#10;&#10;Description générée automatiquement">
            <a:extLst>
              <a:ext uri="{FF2B5EF4-FFF2-40B4-BE49-F238E27FC236}">
                <a16:creationId xmlns:a16="http://schemas.microsoft.com/office/drawing/2014/main" id="{8F5A1069-29A6-6126-E05D-30FA50E9FFD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11111"/>
          <a:stretch/>
        </p:blipFill>
        <p:spPr>
          <a:xfrm>
            <a:off x="20" y="10"/>
            <a:ext cx="12191980" cy="6857989"/>
          </a:xfrm>
          <a:prstGeom prst="rect">
            <a:avLst/>
          </a:prstGeom>
        </p:spPr>
      </p:pic>
      <p:sp>
        <p:nvSpPr>
          <p:cNvPr id="2" name="Titre 1">
            <a:extLst>
              <a:ext uri="{FF2B5EF4-FFF2-40B4-BE49-F238E27FC236}">
                <a16:creationId xmlns:a16="http://schemas.microsoft.com/office/drawing/2014/main" id="{AC2BA4C4-F885-9B03-6146-AB04BABB8E77}"/>
              </a:ext>
            </a:extLst>
          </p:cNvPr>
          <p:cNvSpPr>
            <a:spLocks noGrp="1"/>
          </p:cNvSpPr>
          <p:nvPr>
            <p:ph type="ctrTitle"/>
          </p:nvPr>
        </p:nvSpPr>
        <p:spPr>
          <a:xfrm>
            <a:off x="1858160" y="5384622"/>
            <a:ext cx="7501651" cy="1090938"/>
          </a:xfrm>
        </p:spPr>
        <p:txBody>
          <a:bodyPr anchor="b">
            <a:normAutofit/>
          </a:bodyPr>
          <a:lstStyle/>
          <a:p>
            <a:pPr algn="l"/>
            <a:r>
              <a:rPr lang="fr-FR" err="1">
                <a:solidFill>
                  <a:schemeClr val="tx1"/>
                </a:solidFill>
              </a:rPr>
              <a:t>Was</a:t>
            </a:r>
            <a:r>
              <a:rPr lang="fr-FR">
                <a:solidFill>
                  <a:schemeClr val="tx1"/>
                </a:solidFill>
              </a:rPr>
              <a:t> </a:t>
            </a:r>
            <a:r>
              <a:rPr lang="fr-FR" err="1">
                <a:solidFill>
                  <a:schemeClr val="tx1"/>
                </a:solidFill>
              </a:rPr>
              <a:t>für</a:t>
            </a:r>
            <a:r>
              <a:rPr lang="fr-FR">
                <a:solidFill>
                  <a:schemeClr val="tx1"/>
                </a:solidFill>
              </a:rPr>
              <a:t> </a:t>
            </a:r>
            <a:r>
              <a:rPr lang="fr-FR" err="1">
                <a:solidFill>
                  <a:schemeClr val="tx1"/>
                </a:solidFill>
              </a:rPr>
              <a:t>Barrieren</a:t>
            </a:r>
            <a:r>
              <a:rPr lang="fr-FR">
                <a:solidFill>
                  <a:schemeClr val="tx1"/>
                </a:solidFill>
              </a:rPr>
              <a:t> </a:t>
            </a:r>
            <a:r>
              <a:rPr lang="fr-FR" err="1">
                <a:solidFill>
                  <a:schemeClr val="tx1"/>
                </a:solidFill>
              </a:rPr>
              <a:t>gibt</a:t>
            </a:r>
            <a:r>
              <a:rPr lang="fr-FR">
                <a:solidFill>
                  <a:schemeClr val="tx1"/>
                </a:solidFill>
              </a:rPr>
              <a:t> es?</a:t>
            </a:r>
            <a:r>
              <a:rPr lang="fr-FR">
                <a:solidFill>
                  <a:srgbClr val="FFFFFF"/>
                </a:solidFill>
              </a:rPr>
              <a:t> </a:t>
            </a:r>
          </a:p>
        </p:txBody>
      </p:sp>
      <p:pic>
        <p:nvPicPr>
          <p:cNvPr id="5" name="Image 5">
            <a:extLst>
              <a:ext uri="{FF2B5EF4-FFF2-40B4-BE49-F238E27FC236}">
                <a16:creationId xmlns:a16="http://schemas.microsoft.com/office/drawing/2014/main" id="{03CC7E95-EE73-046F-9F0E-3B68A9696B7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85510" y="2937886"/>
            <a:ext cx="2743200" cy="2743200"/>
          </a:xfrm>
          <a:prstGeom prst="rect">
            <a:avLst/>
          </a:prstGeom>
        </p:spPr>
      </p:pic>
    </p:spTree>
    <p:extLst>
      <p:ext uri="{BB962C8B-B14F-4D97-AF65-F5344CB8AC3E}">
        <p14:creationId xmlns:p14="http://schemas.microsoft.com/office/powerpoint/2010/main" val="1326758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C7556A5-90C3-E73F-9157-AE9F68C29110}"/>
              </a:ext>
            </a:extLst>
          </p:cNvPr>
          <p:cNvSpPr>
            <a:spLocks noGrp="1"/>
          </p:cNvSpPr>
          <p:nvPr>
            <p:ph type="title"/>
          </p:nvPr>
        </p:nvSpPr>
        <p:spPr/>
        <p:txBody>
          <a:bodyPr/>
          <a:lstStyle/>
          <a:p>
            <a:r>
              <a:rPr lang="fr-FR" err="1"/>
              <a:t>Zwei</a:t>
            </a:r>
            <a:r>
              <a:rPr lang="fr-FR"/>
              <a:t> </a:t>
            </a:r>
            <a:r>
              <a:rPr lang="fr-FR" err="1"/>
              <a:t>Arten</a:t>
            </a:r>
            <a:r>
              <a:rPr lang="fr-FR"/>
              <a:t> von </a:t>
            </a:r>
            <a:r>
              <a:rPr lang="fr-FR" err="1"/>
              <a:t>Barrieren</a:t>
            </a:r>
          </a:p>
        </p:txBody>
      </p:sp>
      <p:sp>
        <p:nvSpPr>
          <p:cNvPr id="5" name="Espace réservé du texte 4">
            <a:extLst>
              <a:ext uri="{FF2B5EF4-FFF2-40B4-BE49-F238E27FC236}">
                <a16:creationId xmlns:a16="http://schemas.microsoft.com/office/drawing/2014/main" id="{7621C882-9C40-A8BB-44BD-DCA96E58250F}"/>
              </a:ext>
            </a:extLst>
          </p:cNvPr>
          <p:cNvSpPr>
            <a:spLocks noGrp="1"/>
          </p:cNvSpPr>
          <p:nvPr>
            <p:ph type="body" idx="1"/>
          </p:nvPr>
        </p:nvSpPr>
        <p:spPr>
          <a:xfrm>
            <a:off x="1024128" y="1791709"/>
            <a:ext cx="4754880" cy="822960"/>
          </a:xfrm>
        </p:spPr>
        <p:txBody>
          <a:bodyPr/>
          <a:lstStyle/>
          <a:p>
            <a:r>
              <a:rPr lang="fr-FR" sz="3000" err="1">
                <a:cs typeface="Arial"/>
              </a:rPr>
              <a:t>Räumliche</a:t>
            </a:r>
            <a:r>
              <a:rPr lang="fr-FR" sz="3000">
                <a:cs typeface="Arial"/>
              </a:rPr>
              <a:t> </a:t>
            </a:r>
            <a:r>
              <a:rPr lang="fr-FR" sz="3000" err="1">
                <a:cs typeface="Arial"/>
              </a:rPr>
              <a:t>Barrieren</a:t>
            </a:r>
            <a:endParaRPr lang="fr-FR" sz="3000" err="1"/>
          </a:p>
        </p:txBody>
      </p:sp>
      <p:sp>
        <p:nvSpPr>
          <p:cNvPr id="3" name="Espace réservé du contenu 2">
            <a:extLst>
              <a:ext uri="{FF2B5EF4-FFF2-40B4-BE49-F238E27FC236}">
                <a16:creationId xmlns:a16="http://schemas.microsoft.com/office/drawing/2014/main" id="{3703AC94-0274-B5BF-89B7-AB97D4B4ECB1}"/>
              </a:ext>
            </a:extLst>
          </p:cNvPr>
          <p:cNvSpPr>
            <a:spLocks noGrp="1"/>
          </p:cNvSpPr>
          <p:nvPr>
            <p:ph sz="half" idx="2"/>
          </p:nvPr>
        </p:nvSpPr>
        <p:spPr>
          <a:xfrm>
            <a:off x="1024128" y="2626753"/>
            <a:ext cx="4637650" cy="3341572"/>
          </a:xfrm>
        </p:spPr>
        <p:txBody>
          <a:bodyPr vert="horz" lIns="91440" tIns="45720" rIns="91440" bIns="45720" rtlCol="0" anchor="t">
            <a:noAutofit/>
          </a:bodyPr>
          <a:lstStyle/>
          <a:p>
            <a:r>
              <a:rPr lang="fr-FR" sz="3000" err="1">
                <a:cs typeface="Arial"/>
              </a:rPr>
              <a:t>Gesperrte</a:t>
            </a:r>
            <a:r>
              <a:rPr lang="fr-FR" sz="3000">
                <a:cs typeface="Arial"/>
              </a:rPr>
              <a:t> / </a:t>
            </a:r>
            <a:r>
              <a:rPr lang="fr-FR" sz="3000" err="1">
                <a:cs typeface="Arial"/>
              </a:rPr>
              <a:t>zugestellte</a:t>
            </a:r>
            <a:r>
              <a:rPr lang="fr-FR" sz="3000">
                <a:cs typeface="Arial"/>
              </a:rPr>
              <a:t> </a:t>
            </a:r>
            <a:r>
              <a:rPr lang="fr-FR" sz="3000" err="1">
                <a:cs typeface="Arial"/>
              </a:rPr>
              <a:t>Wege</a:t>
            </a:r>
            <a:endParaRPr lang="fr-FR" sz="3000">
              <a:cs typeface="Arial"/>
            </a:endParaRPr>
          </a:p>
          <a:p>
            <a:pPr>
              <a:buClr>
                <a:srgbClr val="689D9B"/>
              </a:buClr>
            </a:pPr>
            <a:r>
              <a:rPr lang="fr-FR" sz="3000" err="1">
                <a:cs typeface="Arial"/>
              </a:rPr>
              <a:t>Schlechte</a:t>
            </a:r>
            <a:r>
              <a:rPr lang="fr-FR" sz="3000">
                <a:cs typeface="Arial"/>
              </a:rPr>
              <a:t> </a:t>
            </a:r>
            <a:r>
              <a:rPr lang="fr-FR" sz="3000" err="1">
                <a:cs typeface="Arial"/>
              </a:rPr>
              <a:t>Wege</a:t>
            </a:r>
            <a:r>
              <a:rPr lang="fr-FR" sz="3000">
                <a:cs typeface="Arial"/>
              </a:rPr>
              <a:t> </a:t>
            </a:r>
            <a:r>
              <a:rPr lang="fr-FR" sz="3000" err="1">
                <a:cs typeface="Arial"/>
              </a:rPr>
              <a:t>und</a:t>
            </a:r>
            <a:r>
              <a:rPr lang="fr-FR" sz="3000">
                <a:cs typeface="Arial"/>
              </a:rPr>
              <a:t> </a:t>
            </a:r>
            <a:r>
              <a:rPr lang="fr-FR" sz="3000" err="1">
                <a:cs typeface="Arial"/>
              </a:rPr>
              <a:t>Straßen</a:t>
            </a:r>
            <a:endParaRPr lang="fr-FR" sz="3000">
              <a:cs typeface="Arial"/>
            </a:endParaRPr>
          </a:p>
          <a:p>
            <a:pPr>
              <a:buClr>
                <a:srgbClr val="689D9B"/>
              </a:buClr>
            </a:pPr>
            <a:r>
              <a:rPr lang="fr-FR" sz="3000" err="1">
                <a:cs typeface="Arial"/>
              </a:rPr>
              <a:t>Schlechter</a:t>
            </a:r>
            <a:r>
              <a:rPr lang="fr-FR" sz="3000">
                <a:cs typeface="Arial"/>
              </a:rPr>
              <a:t> </a:t>
            </a:r>
            <a:r>
              <a:rPr lang="fr-FR" sz="3000" err="1">
                <a:cs typeface="Arial"/>
              </a:rPr>
              <a:t>Zugang</a:t>
            </a:r>
            <a:r>
              <a:rPr lang="fr-FR" sz="3000">
                <a:cs typeface="Arial"/>
              </a:rPr>
              <a:t> </a:t>
            </a:r>
            <a:r>
              <a:rPr lang="fr-FR" sz="3000" err="1">
                <a:cs typeface="Arial"/>
              </a:rPr>
              <a:t>zu</a:t>
            </a:r>
            <a:r>
              <a:rPr lang="fr-FR" sz="3000">
                <a:cs typeface="Arial"/>
              </a:rPr>
              <a:t> </a:t>
            </a:r>
            <a:r>
              <a:rPr lang="fr-FR" sz="3000" err="1">
                <a:cs typeface="Arial"/>
              </a:rPr>
              <a:t>Orten</a:t>
            </a:r>
            <a:endParaRPr lang="fr-FR" sz="3000">
              <a:cs typeface="Arial"/>
            </a:endParaRPr>
          </a:p>
          <a:p>
            <a:pPr>
              <a:buClr>
                <a:srgbClr val="689D9B"/>
              </a:buClr>
            </a:pPr>
            <a:r>
              <a:rPr lang="fr-FR" sz="3000" err="1">
                <a:cs typeface="Arial"/>
              </a:rPr>
              <a:t>Treppen</a:t>
            </a:r>
            <a:r>
              <a:rPr lang="fr-FR" sz="3000">
                <a:cs typeface="Arial"/>
              </a:rPr>
              <a:t> </a:t>
            </a:r>
            <a:r>
              <a:rPr lang="fr-FR" sz="3000" err="1">
                <a:cs typeface="Arial"/>
              </a:rPr>
              <a:t>und</a:t>
            </a:r>
            <a:r>
              <a:rPr lang="fr-FR" sz="3000">
                <a:cs typeface="Arial"/>
              </a:rPr>
              <a:t> </a:t>
            </a:r>
            <a:r>
              <a:rPr lang="fr-FR" sz="3000" err="1">
                <a:cs typeface="Arial"/>
              </a:rPr>
              <a:t>Stufen</a:t>
            </a:r>
            <a:endParaRPr lang="fr-FR" sz="3000">
              <a:cs typeface="Arial"/>
            </a:endParaRPr>
          </a:p>
          <a:p>
            <a:pPr>
              <a:buClr>
                <a:srgbClr val="689D9B"/>
              </a:buClr>
            </a:pPr>
            <a:r>
              <a:rPr lang="fr-FR" sz="3000" err="1">
                <a:cs typeface="Arial"/>
              </a:rPr>
              <a:t>Eingeschränkte</a:t>
            </a:r>
            <a:r>
              <a:rPr lang="fr-FR" sz="3000">
                <a:cs typeface="Arial"/>
              </a:rPr>
              <a:t> </a:t>
            </a:r>
            <a:r>
              <a:rPr lang="fr-FR" sz="3000" err="1">
                <a:cs typeface="Arial"/>
              </a:rPr>
              <a:t>Verkehrmittelnutzung</a:t>
            </a:r>
            <a:endParaRPr lang="fr-FR" sz="3000">
              <a:cs typeface="Arial"/>
            </a:endParaRPr>
          </a:p>
          <a:p>
            <a:pPr>
              <a:buClr>
                <a:srgbClr val="689D9B"/>
              </a:buClr>
            </a:pPr>
            <a:endParaRPr lang="fr-FR">
              <a:cs typeface="Arial"/>
            </a:endParaRPr>
          </a:p>
        </p:txBody>
      </p:sp>
      <p:sp>
        <p:nvSpPr>
          <p:cNvPr id="6" name="Espace réservé du texte 5">
            <a:extLst>
              <a:ext uri="{FF2B5EF4-FFF2-40B4-BE49-F238E27FC236}">
                <a16:creationId xmlns:a16="http://schemas.microsoft.com/office/drawing/2014/main" id="{5446F918-8BED-7052-6458-34E7D832A462}"/>
              </a:ext>
            </a:extLst>
          </p:cNvPr>
          <p:cNvSpPr>
            <a:spLocks noGrp="1"/>
          </p:cNvSpPr>
          <p:nvPr>
            <p:ph type="body" sz="quarter" idx="3"/>
          </p:nvPr>
        </p:nvSpPr>
        <p:spPr>
          <a:xfrm>
            <a:off x="5998145" y="1903865"/>
            <a:ext cx="4754880" cy="822960"/>
          </a:xfrm>
        </p:spPr>
        <p:txBody>
          <a:bodyPr/>
          <a:lstStyle/>
          <a:p>
            <a:r>
              <a:rPr lang="fr-FR" sz="3000" err="1">
                <a:cs typeface="Arial"/>
              </a:rPr>
              <a:t>Kommunikative</a:t>
            </a:r>
            <a:r>
              <a:rPr lang="fr-FR" sz="3000">
                <a:cs typeface="Arial"/>
              </a:rPr>
              <a:t> </a:t>
            </a:r>
            <a:r>
              <a:rPr lang="fr-FR" sz="3000" err="1">
                <a:cs typeface="Arial"/>
              </a:rPr>
              <a:t>Barrieren</a:t>
            </a:r>
            <a:endParaRPr lang="fr-FR" sz="3000">
              <a:cs typeface="Arial"/>
            </a:endParaRPr>
          </a:p>
        </p:txBody>
      </p:sp>
      <p:sp>
        <p:nvSpPr>
          <p:cNvPr id="4" name="Espace réservé du contenu 3">
            <a:extLst>
              <a:ext uri="{FF2B5EF4-FFF2-40B4-BE49-F238E27FC236}">
                <a16:creationId xmlns:a16="http://schemas.microsoft.com/office/drawing/2014/main" id="{1DAF275B-6518-ABC8-93D6-75F999531205}"/>
              </a:ext>
            </a:extLst>
          </p:cNvPr>
          <p:cNvSpPr>
            <a:spLocks noGrp="1"/>
          </p:cNvSpPr>
          <p:nvPr>
            <p:ph sz="quarter" idx="4"/>
          </p:nvPr>
        </p:nvSpPr>
        <p:spPr>
          <a:xfrm>
            <a:off x="5998145" y="2728302"/>
            <a:ext cx="4754880" cy="3341572"/>
          </a:xfrm>
        </p:spPr>
        <p:txBody>
          <a:bodyPr vert="horz" lIns="91440" tIns="45720" rIns="91440" bIns="45720" rtlCol="0" anchor="t">
            <a:noAutofit/>
          </a:bodyPr>
          <a:lstStyle/>
          <a:p>
            <a:r>
              <a:rPr lang="fr-FR" sz="3000" err="1">
                <a:cs typeface="Arial"/>
              </a:rPr>
              <a:t>Schwer</a:t>
            </a:r>
            <a:r>
              <a:rPr lang="fr-FR" sz="3000">
                <a:cs typeface="Arial"/>
              </a:rPr>
              <a:t> </a:t>
            </a:r>
            <a:r>
              <a:rPr lang="fr-FR" sz="3000" err="1">
                <a:cs typeface="Arial"/>
              </a:rPr>
              <a:t>auszufüllende</a:t>
            </a:r>
            <a:r>
              <a:rPr lang="fr-FR" sz="3000">
                <a:cs typeface="Arial"/>
              </a:rPr>
              <a:t> </a:t>
            </a:r>
            <a:r>
              <a:rPr lang="fr-FR" sz="3000" err="1">
                <a:cs typeface="Arial"/>
              </a:rPr>
              <a:t>Formulare</a:t>
            </a:r>
            <a:endParaRPr lang="fr-FR" sz="3000">
              <a:cs typeface="Arial"/>
            </a:endParaRPr>
          </a:p>
          <a:p>
            <a:pPr>
              <a:buClr>
                <a:srgbClr val="689D9B"/>
              </a:buClr>
            </a:pPr>
            <a:r>
              <a:rPr lang="fr-FR" sz="3000" err="1">
                <a:cs typeface="Arial"/>
              </a:rPr>
              <a:t>Schlechte</a:t>
            </a:r>
            <a:r>
              <a:rPr lang="fr-FR" sz="3000">
                <a:cs typeface="Arial"/>
              </a:rPr>
              <a:t> </a:t>
            </a:r>
            <a:r>
              <a:rPr lang="fr-FR" sz="3000" err="1">
                <a:cs typeface="Arial"/>
              </a:rPr>
              <a:t>Beschilderung</a:t>
            </a:r>
            <a:endParaRPr lang="fr-FR" sz="3000">
              <a:cs typeface="Arial"/>
            </a:endParaRPr>
          </a:p>
          <a:p>
            <a:pPr>
              <a:buClr>
                <a:srgbClr val="689D9B"/>
              </a:buClr>
            </a:pPr>
            <a:r>
              <a:rPr lang="fr-FR" sz="3000" err="1">
                <a:cs typeface="Arial"/>
              </a:rPr>
              <a:t>Politische</a:t>
            </a:r>
            <a:r>
              <a:rPr lang="fr-FR" sz="3000">
                <a:cs typeface="Arial"/>
              </a:rPr>
              <a:t> </a:t>
            </a:r>
            <a:r>
              <a:rPr lang="fr-FR" sz="3000" err="1">
                <a:cs typeface="Arial"/>
              </a:rPr>
              <a:t>Beteiligung</a:t>
            </a:r>
            <a:r>
              <a:rPr lang="fr-FR" sz="3000">
                <a:cs typeface="Arial"/>
              </a:rPr>
              <a:t> </a:t>
            </a:r>
            <a:r>
              <a:rPr lang="fr-FR" sz="3000" err="1">
                <a:cs typeface="Arial"/>
              </a:rPr>
              <a:t>kompliziert</a:t>
            </a:r>
            <a:endParaRPr lang="fr-FR" sz="3000">
              <a:cs typeface="Arial"/>
            </a:endParaRPr>
          </a:p>
          <a:p>
            <a:pPr>
              <a:buClr>
                <a:srgbClr val="689D9B"/>
              </a:buClr>
            </a:pPr>
            <a:r>
              <a:rPr lang="fr-FR" sz="3000" err="1">
                <a:cs typeface="Arial"/>
              </a:rPr>
              <a:t>Nutzung</a:t>
            </a:r>
            <a:r>
              <a:rPr lang="fr-FR" sz="3000">
                <a:cs typeface="Arial"/>
              </a:rPr>
              <a:t> von </a:t>
            </a:r>
            <a:r>
              <a:rPr lang="fr-FR" sz="3000" err="1">
                <a:cs typeface="Arial"/>
              </a:rPr>
              <a:t>Internetseiten</a:t>
            </a:r>
            <a:r>
              <a:rPr lang="fr-FR" sz="3000">
                <a:cs typeface="Arial"/>
              </a:rPr>
              <a:t> (</a:t>
            </a:r>
            <a:r>
              <a:rPr lang="fr-FR" sz="3000" err="1">
                <a:cs typeface="Arial"/>
              </a:rPr>
              <a:t>unübersichtlich</a:t>
            </a:r>
            <a:r>
              <a:rPr lang="fr-FR" sz="3000">
                <a:cs typeface="Arial"/>
              </a:rPr>
              <a:t> / </a:t>
            </a:r>
            <a:r>
              <a:rPr lang="fr-FR" sz="3000" err="1">
                <a:cs typeface="Arial"/>
              </a:rPr>
              <a:t>unorganisiert</a:t>
            </a:r>
            <a:r>
              <a:rPr lang="fr-FR" sz="3000">
                <a:cs typeface="Arial"/>
              </a:rPr>
              <a:t>)</a:t>
            </a:r>
          </a:p>
        </p:txBody>
      </p:sp>
    </p:spTree>
    <p:extLst>
      <p:ext uri="{BB962C8B-B14F-4D97-AF65-F5344CB8AC3E}">
        <p14:creationId xmlns:p14="http://schemas.microsoft.com/office/powerpoint/2010/main" val="18079627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45EBD3B-27EE-317A-A188-577FA61B1C65}"/>
              </a:ext>
            </a:extLst>
          </p:cNvPr>
          <p:cNvSpPr>
            <a:spLocks noGrp="1"/>
          </p:cNvSpPr>
          <p:nvPr>
            <p:ph type="title"/>
          </p:nvPr>
        </p:nvSpPr>
        <p:spPr/>
        <p:txBody>
          <a:bodyPr vert="horz" lIns="91440" tIns="45720" rIns="91440" bIns="45720" rtlCol="0" anchor="ctr">
            <a:normAutofit/>
          </a:bodyPr>
          <a:lstStyle/>
          <a:p>
            <a:r>
              <a:rPr lang="en-US">
                <a:solidFill>
                  <a:schemeClr val="tx1"/>
                </a:solidFill>
              </a:rPr>
              <a:t>Das Internet </a:t>
            </a:r>
            <a:r>
              <a:rPr lang="en-US" err="1">
                <a:solidFill>
                  <a:schemeClr val="tx1"/>
                </a:solidFill>
              </a:rPr>
              <a:t>als</a:t>
            </a:r>
            <a:r>
              <a:rPr lang="en-US">
                <a:solidFill>
                  <a:schemeClr val="tx1"/>
                </a:solidFill>
              </a:rPr>
              <a:t> Barriere</a:t>
            </a:r>
          </a:p>
        </p:txBody>
      </p:sp>
      <p:sp>
        <p:nvSpPr>
          <p:cNvPr id="3" name="Espace réservé du texte 2">
            <a:extLst>
              <a:ext uri="{FF2B5EF4-FFF2-40B4-BE49-F238E27FC236}">
                <a16:creationId xmlns:a16="http://schemas.microsoft.com/office/drawing/2014/main" id="{2B9083AB-5330-6BFB-B240-7B24748B388E}"/>
              </a:ext>
            </a:extLst>
          </p:cNvPr>
          <p:cNvSpPr>
            <a:spLocks noGrp="1"/>
          </p:cNvSpPr>
          <p:nvPr>
            <p:ph type="body" idx="1"/>
          </p:nvPr>
        </p:nvSpPr>
        <p:spPr>
          <a:xfrm>
            <a:off x="8513618" y="5092288"/>
            <a:ext cx="3200400" cy="1463040"/>
          </a:xfrm>
        </p:spPr>
        <p:txBody>
          <a:bodyPr vert="horz" lIns="91440" tIns="45720" rIns="91440" bIns="45720" rtlCol="0" anchor="ctr">
            <a:noAutofit/>
          </a:bodyPr>
          <a:lstStyle/>
          <a:p>
            <a:r>
              <a:rPr lang="en-US" sz="4400"/>
              <a:t>Wofür nutzen wir das Internet?</a:t>
            </a:r>
            <a:endParaRPr lang="en-US"/>
          </a:p>
        </p:txBody>
      </p:sp>
      <p:pic>
        <p:nvPicPr>
          <p:cNvPr id="4" name="Image 4">
            <a:extLst>
              <a:ext uri="{FF2B5EF4-FFF2-40B4-BE49-F238E27FC236}">
                <a16:creationId xmlns:a16="http://schemas.microsoft.com/office/drawing/2014/main" id="{C24C6D8E-58C9-4D18-10D2-BFF3C77B2E5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b="-2"/>
          <a:stretch/>
        </p:blipFill>
        <p:spPr>
          <a:xfrm>
            <a:off x="20" y="10"/>
            <a:ext cx="4664922" cy="4399090"/>
          </a:xfrm>
          <a:prstGeom prst="rect">
            <a:avLst/>
          </a:prstGeom>
        </p:spPr>
      </p:pic>
      <p:pic>
        <p:nvPicPr>
          <p:cNvPr id="5" name="Image 5" descr="Une image contenant texte, table, intérieur, assis&#10;&#10;Description générée automatiquement">
            <a:extLst>
              <a:ext uri="{FF2B5EF4-FFF2-40B4-BE49-F238E27FC236}">
                <a16:creationId xmlns:a16="http://schemas.microsoft.com/office/drawing/2014/main" id="{058D3CC5-A8BB-C535-5420-8EA69E826054}"/>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r="-1"/>
          <a:stretch/>
        </p:blipFill>
        <p:spPr>
          <a:xfrm>
            <a:off x="4842931" y="10"/>
            <a:ext cx="7352867" cy="4399091"/>
          </a:xfrm>
          <a:prstGeom prst="rect">
            <a:avLst/>
          </a:prstGeom>
        </p:spPr>
      </p:pic>
    </p:spTree>
    <p:extLst>
      <p:ext uri="{BB962C8B-B14F-4D97-AF65-F5344CB8AC3E}">
        <p14:creationId xmlns:p14="http://schemas.microsoft.com/office/powerpoint/2010/main" val="13018079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18F8E73-AB9B-7484-76E8-233B7A03F815}"/>
              </a:ext>
            </a:extLst>
          </p:cNvPr>
          <p:cNvSpPr>
            <a:spLocks noGrp="1"/>
          </p:cNvSpPr>
          <p:nvPr>
            <p:ph type="title"/>
          </p:nvPr>
        </p:nvSpPr>
        <p:spPr>
          <a:xfrm>
            <a:off x="934948" y="728918"/>
            <a:ext cx="3391900" cy="5249334"/>
          </a:xfrm>
        </p:spPr>
        <p:txBody>
          <a:bodyPr>
            <a:normAutofit/>
          </a:bodyPr>
          <a:lstStyle/>
          <a:p>
            <a:pPr algn="r"/>
            <a:r>
              <a:rPr lang="de-DE">
                <a:solidFill>
                  <a:schemeClr val="tx1"/>
                </a:solidFill>
              </a:rPr>
              <a:t>Wofür nutzen wir das Internet?</a:t>
            </a:r>
            <a:r>
              <a:rPr lang="de-DE">
                <a:solidFill>
                  <a:srgbClr val="FFFFFF"/>
                </a:solidFill>
              </a:rPr>
              <a:t> </a:t>
            </a:r>
          </a:p>
        </p:txBody>
      </p:sp>
      <p:sp>
        <p:nvSpPr>
          <p:cNvPr id="3" name="Inhaltsplatzhalter 2">
            <a:extLst>
              <a:ext uri="{FF2B5EF4-FFF2-40B4-BE49-F238E27FC236}">
                <a16:creationId xmlns:a16="http://schemas.microsoft.com/office/drawing/2014/main" id="{2DBB6228-707B-253C-D59E-49CB5D17C300}"/>
              </a:ext>
            </a:extLst>
          </p:cNvPr>
          <p:cNvSpPr>
            <a:spLocks noGrp="1"/>
          </p:cNvSpPr>
          <p:nvPr>
            <p:ph idx="1"/>
          </p:nvPr>
        </p:nvSpPr>
        <p:spPr>
          <a:xfrm>
            <a:off x="4638628" y="1367162"/>
            <a:ext cx="7555683" cy="5249334"/>
          </a:xfrm>
        </p:spPr>
        <p:txBody>
          <a:bodyPr vert="horz" lIns="45720" tIns="45720" rIns="45720" bIns="45720" rtlCol="0" anchor="ctr">
            <a:noAutofit/>
          </a:bodyPr>
          <a:lstStyle/>
          <a:p>
            <a:r>
              <a:rPr lang="de-DE" sz="3000">
                <a:cs typeface="Arial"/>
              </a:rPr>
              <a:t>Recherchieren</a:t>
            </a:r>
          </a:p>
          <a:p>
            <a:pPr>
              <a:buClr>
                <a:srgbClr val="689D9B"/>
              </a:buClr>
            </a:pPr>
            <a:r>
              <a:rPr lang="de-DE" sz="3000">
                <a:cs typeface="Arial"/>
              </a:rPr>
              <a:t>Online Shopping</a:t>
            </a:r>
          </a:p>
          <a:p>
            <a:pPr>
              <a:buClr>
                <a:srgbClr val="689D9B"/>
              </a:buClr>
            </a:pPr>
            <a:r>
              <a:rPr lang="de-DE" sz="3000">
                <a:cs typeface="Arial"/>
              </a:rPr>
              <a:t>Online Banking</a:t>
            </a:r>
          </a:p>
          <a:p>
            <a:pPr>
              <a:buClr>
                <a:srgbClr val="689D9B"/>
              </a:buClr>
            </a:pPr>
            <a:r>
              <a:rPr lang="de-DE" sz="3000">
                <a:cs typeface="Arial"/>
              </a:rPr>
              <a:t>YouTube /Streamen Videos / Serien schauen</a:t>
            </a:r>
          </a:p>
          <a:p>
            <a:pPr>
              <a:buClr>
                <a:srgbClr val="689D9B"/>
              </a:buClr>
            </a:pPr>
            <a:r>
              <a:rPr lang="de-DE" sz="3000">
                <a:cs typeface="Arial"/>
              </a:rPr>
              <a:t>Nachrichten </a:t>
            </a:r>
          </a:p>
          <a:p>
            <a:pPr>
              <a:buClr>
                <a:srgbClr val="689D9B"/>
              </a:buClr>
            </a:pPr>
            <a:r>
              <a:rPr lang="de-DE" sz="3000">
                <a:cs typeface="Arial"/>
              </a:rPr>
              <a:t>Übersetzen </a:t>
            </a:r>
          </a:p>
          <a:p>
            <a:pPr>
              <a:buClr>
                <a:srgbClr val="689D9B"/>
              </a:buClr>
            </a:pPr>
            <a:r>
              <a:rPr lang="de-DE" sz="3000">
                <a:cs typeface="Arial"/>
              </a:rPr>
              <a:t>Urlaube planen / Reiseziele</a:t>
            </a:r>
          </a:p>
          <a:p>
            <a:pPr>
              <a:buClr>
                <a:srgbClr val="689D9B"/>
              </a:buClr>
            </a:pPr>
            <a:r>
              <a:rPr lang="de-DE" sz="3000">
                <a:cs typeface="Arial"/>
              </a:rPr>
              <a:t>Tickets / Karten buchen</a:t>
            </a:r>
          </a:p>
          <a:p>
            <a:pPr>
              <a:buClr>
                <a:srgbClr val="689D9B"/>
              </a:buClr>
            </a:pPr>
            <a:r>
              <a:rPr lang="de-DE" sz="3000">
                <a:cs typeface="Arial"/>
              </a:rPr>
              <a:t>Kommunikation</a:t>
            </a:r>
          </a:p>
          <a:p>
            <a:pPr>
              <a:buClr>
                <a:srgbClr val="689D9B"/>
              </a:buClr>
            </a:pPr>
            <a:r>
              <a:rPr lang="de-DE" sz="3000">
                <a:cs typeface="Arial"/>
              </a:rPr>
              <a:t>Online Gaming</a:t>
            </a:r>
          </a:p>
          <a:p>
            <a:pPr>
              <a:buClr>
                <a:srgbClr val="689D9B"/>
              </a:buClr>
            </a:pPr>
            <a:r>
              <a:rPr lang="de-DE" sz="3000">
                <a:cs typeface="Arial"/>
              </a:rPr>
              <a:t>...</a:t>
            </a:r>
            <a:r>
              <a:rPr lang="de-DE" sz="3000" err="1">
                <a:cs typeface="Arial"/>
              </a:rPr>
              <a:t>uvm</a:t>
            </a:r>
            <a:r>
              <a:rPr lang="de-DE" sz="3000">
                <a:cs typeface="Arial"/>
              </a:rPr>
              <a:t>.</a:t>
            </a:r>
          </a:p>
        </p:txBody>
      </p:sp>
    </p:spTree>
    <p:extLst>
      <p:ext uri="{BB962C8B-B14F-4D97-AF65-F5344CB8AC3E}">
        <p14:creationId xmlns:p14="http://schemas.microsoft.com/office/powerpoint/2010/main" val="12729804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CA50A23-BBAA-A07E-4A7B-CE8A7A5AC20B}"/>
              </a:ext>
            </a:extLst>
          </p:cNvPr>
          <p:cNvSpPr>
            <a:spLocks noGrp="1"/>
          </p:cNvSpPr>
          <p:nvPr>
            <p:ph type="title"/>
          </p:nvPr>
        </p:nvSpPr>
        <p:spPr>
          <a:xfrm>
            <a:off x="542458" y="1812388"/>
            <a:ext cx="3185917" cy="3034857"/>
          </a:xfrm>
        </p:spPr>
        <p:txBody>
          <a:bodyPr vert="horz" lIns="91440" tIns="45720" rIns="91440" bIns="45720" rtlCol="0" anchor="b">
            <a:normAutofit fontScale="90000"/>
          </a:bodyPr>
          <a:lstStyle/>
          <a:p>
            <a:pPr algn="r"/>
            <a:r>
              <a:rPr lang="en-US" sz="4400" spc="200">
                <a:solidFill>
                  <a:schemeClr val="tx1"/>
                </a:solidFill>
              </a:rPr>
              <a:t>Aber Moment mal... </a:t>
            </a:r>
            <a:br>
              <a:rPr lang="en-US" sz="4400" spc="200"/>
            </a:br>
            <a:br>
              <a:rPr lang="en-US" sz="4400" spc="200"/>
            </a:br>
            <a:r>
              <a:rPr lang="en-US" sz="4400" spc="200">
                <a:solidFill>
                  <a:schemeClr val="tx1"/>
                </a:solidFill>
              </a:rPr>
              <a:t>Kann </a:t>
            </a:r>
            <a:r>
              <a:rPr lang="en-US" sz="4400" spc="200" err="1">
                <a:solidFill>
                  <a:schemeClr val="tx1"/>
                </a:solidFill>
              </a:rPr>
              <a:t>denn</a:t>
            </a:r>
            <a:r>
              <a:rPr lang="en-US" sz="4400" spc="200">
                <a:solidFill>
                  <a:schemeClr val="tx1"/>
                </a:solidFill>
              </a:rPr>
              <a:t> </a:t>
            </a:r>
            <a:r>
              <a:rPr lang="en-US" sz="4400" spc="200" err="1">
                <a:solidFill>
                  <a:schemeClr val="tx1"/>
                </a:solidFill>
              </a:rPr>
              <a:t>wirklich</a:t>
            </a:r>
            <a:r>
              <a:rPr lang="en-US" sz="4400" spc="200">
                <a:solidFill>
                  <a:schemeClr val="tx1"/>
                </a:solidFill>
              </a:rPr>
              <a:t> </a:t>
            </a:r>
            <a:r>
              <a:rPr lang="en-US" sz="4400" spc="200" err="1">
                <a:solidFill>
                  <a:schemeClr val="tx1"/>
                </a:solidFill>
              </a:rPr>
              <a:t>jeder</a:t>
            </a:r>
            <a:r>
              <a:rPr lang="en-US" sz="4400" spc="200">
                <a:solidFill>
                  <a:schemeClr val="tx1"/>
                </a:solidFill>
              </a:rPr>
              <a:t> </a:t>
            </a:r>
            <a:r>
              <a:rPr lang="en-US" sz="4400" spc="200" err="1">
                <a:solidFill>
                  <a:schemeClr val="tx1"/>
                </a:solidFill>
              </a:rPr>
              <a:t>diese</a:t>
            </a:r>
            <a:r>
              <a:rPr lang="en-US" sz="4400" spc="200">
                <a:solidFill>
                  <a:schemeClr val="tx1"/>
                </a:solidFill>
              </a:rPr>
              <a:t> </a:t>
            </a:r>
            <a:r>
              <a:rPr lang="en-US" sz="4400" spc="200" err="1">
                <a:solidFill>
                  <a:schemeClr val="tx1"/>
                </a:solidFill>
              </a:rPr>
              <a:t>Vorteile</a:t>
            </a:r>
            <a:r>
              <a:rPr lang="en-US" sz="4400" spc="200">
                <a:solidFill>
                  <a:schemeClr val="tx1"/>
                </a:solidFill>
              </a:rPr>
              <a:t> </a:t>
            </a:r>
            <a:r>
              <a:rPr lang="en-US" sz="4400" spc="200" err="1">
                <a:solidFill>
                  <a:schemeClr val="tx1"/>
                </a:solidFill>
              </a:rPr>
              <a:t>nutzen</a:t>
            </a:r>
            <a:r>
              <a:rPr lang="en-US" sz="4400" spc="200">
                <a:solidFill>
                  <a:schemeClr val="tx1"/>
                </a:solidFill>
              </a:rPr>
              <a:t>?</a:t>
            </a:r>
            <a:r>
              <a:rPr lang="en-US" sz="3400" spc="200">
                <a:solidFill>
                  <a:srgbClr val="FFFFFF"/>
                </a:solidFill>
              </a:rPr>
              <a:t> </a:t>
            </a:r>
          </a:p>
        </p:txBody>
      </p:sp>
      <p:pic>
        <p:nvPicPr>
          <p:cNvPr id="16" name="Graphique 16" descr="Faible vision avec un remplissage uni">
            <a:extLst>
              <a:ext uri="{FF2B5EF4-FFF2-40B4-BE49-F238E27FC236}">
                <a16:creationId xmlns:a16="http://schemas.microsoft.com/office/drawing/2014/main" id="{DB3B737B-C3F6-6291-1F01-D64A1FE9E94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613816" y="640080"/>
            <a:ext cx="2964367" cy="2964367"/>
          </a:xfrm>
          <a:prstGeom prst="rect">
            <a:avLst/>
          </a:prstGeom>
        </p:spPr>
      </p:pic>
      <p:pic>
        <p:nvPicPr>
          <p:cNvPr id="21" name="Graphique 21" descr="Chien d’assistance avec un remplissage uni">
            <a:extLst>
              <a:ext uri="{FF2B5EF4-FFF2-40B4-BE49-F238E27FC236}">
                <a16:creationId xmlns:a16="http://schemas.microsoft.com/office/drawing/2014/main" id="{96E2F810-3C92-CA80-4DE2-79C35782570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595168" y="642381"/>
            <a:ext cx="2962066" cy="2962066"/>
          </a:xfrm>
          <a:prstGeom prst="rect">
            <a:avLst/>
          </a:prstGeom>
        </p:spPr>
      </p:pic>
      <p:pic>
        <p:nvPicPr>
          <p:cNvPr id="17" name="Graphique 17" descr="Fauteuil roulant avec un remplissage uni">
            <a:extLst>
              <a:ext uri="{FF2B5EF4-FFF2-40B4-BE49-F238E27FC236}">
                <a16:creationId xmlns:a16="http://schemas.microsoft.com/office/drawing/2014/main" id="{999EE951-CF1A-787B-36EC-278CA72ACBF5}"/>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965122" y="3926180"/>
            <a:ext cx="2282776" cy="2282776"/>
          </a:xfrm>
          <a:prstGeom prst="rect">
            <a:avLst/>
          </a:prstGeom>
        </p:spPr>
      </p:pic>
      <p:pic>
        <p:nvPicPr>
          <p:cNvPr id="22" name="Graphique 22" descr="Oreille avec un remplissage uni">
            <a:extLst>
              <a:ext uri="{FF2B5EF4-FFF2-40B4-BE49-F238E27FC236}">
                <a16:creationId xmlns:a16="http://schemas.microsoft.com/office/drawing/2014/main" id="{CD74D3CE-079F-692D-E3CD-C5101016458B}"/>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941526" y="3926181"/>
            <a:ext cx="2282776" cy="2282776"/>
          </a:xfrm>
          <a:prstGeom prst="rect">
            <a:avLst/>
          </a:prstGeom>
        </p:spPr>
      </p:pic>
    </p:spTree>
    <p:extLst>
      <p:ext uri="{BB962C8B-B14F-4D97-AF65-F5344CB8AC3E}">
        <p14:creationId xmlns:p14="http://schemas.microsoft.com/office/powerpoint/2010/main" val="6568487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4AB3AEE-0862-71EA-5D73-C6142BCEA537}"/>
              </a:ext>
            </a:extLst>
          </p:cNvPr>
          <p:cNvSpPr>
            <a:spLocks noGrp="1"/>
          </p:cNvSpPr>
          <p:nvPr>
            <p:ph type="title"/>
          </p:nvPr>
        </p:nvSpPr>
        <p:spPr>
          <a:xfrm>
            <a:off x="1024128" y="585216"/>
            <a:ext cx="7138312" cy="1499616"/>
          </a:xfrm>
        </p:spPr>
        <p:txBody>
          <a:bodyPr>
            <a:normAutofit/>
          </a:bodyPr>
          <a:lstStyle/>
          <a:p>
            <a:r>
              <a:rPr lang="fr-FR" err="1"/>
              <a:t>Menschen</a:t>
            </a:r>
            <a:r>
              <a:rPr lang="fr-FR"/>
              <a:t> mit </a:t>
            </a:r>
            <a:r>
              <a:rPr lang="fr-FR" err="1"/>
              <a:t>sehbehinderung</a:t>
            </a:r>
            <a:endParaRPr lang="fr-FR"/>
          </a:p>
        </p:txBody>
      </p:sp>
      <p:sp>
        <p:nvSpPr>
          <p:cNvPr id="3" name="Espace réservé du contenu 2">
            <a:extLst>
              <a:ext uri="{FF2B5EF4-FFF2-40B4-BE49-F238E27FC236}">
                <a16:creationId xmlns:a16="http://schemas.microsoft.com/office/drawing/2014/main" id="{4EE3BA39-7BEE-9A95-CE8C-BF4BA9964F81}"/>
              </a:ext>
            </a:extLst>
          </p:cNvPr>
          <p:cNvSpPr>
            <a:spLocks noGrp="1"/>
          </p:cNvSpPr>
          <p:nvPr>
            <p:ph idx="1"/>
          </p:nvPr>
        </p:nvSpPr>
        <p:spPr>
          <a:xfrm>
            <a:off x="1024128" y="2286000"/>
            <a:ext cx="5902061" cy="3931920"/>
          </a:xfrm>
        </p:spPr>
        <p:txBody>
          <a:bodyPr vert="horz" lIns="45720" tIns="45720" rIns="45720" bIns="45720" rtlCol="0" anchor="t">
            <a:normAutofit/>
          </a:bodyPr>
          <a:lstStyle/>
          <a:p>
            <a:pPr>
              <a:buFont typeface="Wingdings" panose="020B0602020104020603" pitchFamily="34" charset="0"/>
              <a:buChar char="§"/>
            </a:pPr>
            <a:r>
              <a:rPr lang="fr-FR" sz="3000"/>
              <a:t> </a:t>
            </a:r>
            <a:r>
              <a:rPr lang="fr-FR" sz="3000" err="1"/>
              <a:t>Schwierigkeiten</a:t>
            </a:r>
            <a:r>
              <a:rPr lang="fr-FR" sz="3000"/>
              <a:t> Texte </a:t>
            </a:r>
            <a:r>
              <a:rPr lang="fr-FR" sz="3000" err="1"/>
              <a:t>oder</a:t>
            </a:r>
            <a:r>
              <a:rPr lang="fr-FR" sz="3000"/>
              <a:t> </a:t>
            </a:r>
            <a:r>
              <a:rPr lang="fr-FR" sz="3000" err="1"/>
              <a:t>Formularfelder</a:t>
            </a:r>
            <a:r>
              <a:rPr lang="fr-FR" sz="3000"/>
              <a:t> </a:t>
            </a:r>
            <a:r>
              <a:rPr lang="fr-FR" sz="3000" err="1"/>
              <a:t>zu</a:t>
            </a:r>
            <a:r>
              <a:rPr lang="fr-FR" sz="3000"/>
              <a:t> </a:t>
            </a:r>
            <a:r>
              <a:rPr lang="fr-FR" sz="3000" err="1"/>
              <a:t>erkennen</a:t>
            </a:r>
            <a:endParaRPr lang="fr-FR" sz="3000"/>
          </a:p>
          <a:p>
            <a:pPr>
              <a:buFont typeface="Wingdings" panose="020B0602020104020603" pitchFamily="34" charset="0"/>
              <a:buChar char="§"/>
            </a:pPr>
            <a:r>
              <a:rPr lang="fr-FR" sz="3000"/>
              <a:t> </a:t>
            </a:r>
            <a:r>
              <a:rPr lang="fr-FR" sz="3000" err="1"/>
              <a:t>brauchen</a:t>
            </a:r>
            <a:r>
              <a:rPr lang="fr-FR" sz="3000"/>
              <a:t> </a:t>
            </a:r>
            <a:r>
              <a:rPr lang="fr-FR" sz="3000" err="1"/>
              <a:t>starke</a:t>
            </a:r>
            <a:r>
              <a:rPr lang="fr-FR" sz="3000"/>
              <a:t> </a:t>
            </a:r>
            <a:r>
              <a:rPr lang="fr-FR" sz="3000" err="1"/>
              <a:t>Kontraste</a:t>
            </a:r>
            <a:endParaRPr lang="fr-FR" sz="3000"/>
          </a:p>
          <a:p>
            <a:pPr>
              <a:buFont typeface="Wingdings" panose="020B0602020104020603" pitchFamily="34" charset="0"/>
              <a:buChar char="§"/>
            </a:pPr>
            <a:r>
              <a:rPr lang="fr-FR" sz="3000"/>
              <a:t> </a:t>
            </a:r>
            <a:r>
              <a:rPr lang="fr-FR" sz="3000" err="1"/>
              <a:t>Lesefähigkeit</a:t>
            </a:r>
            <a:r>
              <a:rPr lang="fr-FR" sz="3000"/>
              <a:t> </a:t>
            </a:r>
            <a:r>
              <a:rPr lang="fr-FR" sz="3000" err="1"/>
              <a:t>abhängig</a:t>
            </a:r>
            <a:r>
              <a:rPr lang="fr-FR" sz="3000"/>
              <a:t> von </a:t>
            </a:r>
            <a:r>
              <a:rPr lang="fr-FR" sz="3000" err="1"/>
              <a:t>Schriftfarbe</a:t>
            </a:r>
            <a:r>
              <a:rPr lang="fr-FR" sz="3000"/>
              <a:t> </a:t>
            </a:r>
            <a:r>
              <a:rPr lang="fr-FR" sz="3000" err="1"/>
              <a:t>und</a:t>
            </a:r>
            <a:r>
              <a:rPr lang="fr-FR" sz="3000"/>
              <a:t> </a:t>
            </a:r>
            <a:r>
              <a:rPr lang="fr-FR" sz="3000" err="1"/>
              <a:t>Schriftgröße</a:t>
            </a:r>
            <a:endParaRPr lang="fr-FR" sz="3000"/>
          </a:p>
          <a:p>
            <a:endParaRPr lang="fr-FR"/>
          </a:p>
        </p:txBody>
      </p:sp>
      <p:pic>
        <p:nvPicPr>
          <p:cNvPr id="4" name="Graphique 4" descr="Faible vision avec un remplissage uni">
            <a:extLst>
              <a:ext uri="{FF2B5EF4-FFF2-40B4-BE49-F238E27FC236}">
                <a16:creationId xmlns:a16="http://schemas.microsoft.com/office/drawing/2014/main" id="{3D9F10C2-10B0-2ED1-DAF5-FE3DB78FEF5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552267" y="1429173"/>
            <a:ext cx="3999654" cy="3999654"/>
          </a:xfrm>
          <a:prstGeom prst="rect">
            <a:avLst/>
          </a:prstGeom>
        </p:spPr>
      </p:pic>
    </p:spTree>
    <p:extLst>
      <p:ext uri="{BB962C8B-B14F-4D97-AF65-F5344CB8AC3E}">
        <p14:creationId xmlns:p14="http://schemas.microsoft.com/office/powerpoint/2010/main" val="42172163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DEEBB8B-4B6C-C847-8719-1A59093B71CC}"/>
              </a:ext>
            </a:extLst>
          </p:cNvPr>
          <p:cNvSpPr>
            <a:spLocks noGrp="1"/>
          </p:cNvSpPr>
          <p:nvPr>
            <p:ph type="title"/>
          </p:nvPr>
        </p:nvSpPr>
        <p:spPr>
          <a:xfrm>
            <a:off x="1024129" y="585216"/>
            <a:ext cx="10235779" cy="1499616"/>
          </a:xfrm>
        </p:spPr>
        <p:txBody>
          <a:bodyPr vert="horz" lIns="91440" tIns="45720" rIns="91440" bIns="45720" rtlCol="0" anchor="ctr">
            <a:noAutofit/>
          </a:bodyPr>
          <a:lstStyle/>
          <a:p>
            <a:r>
              <a:rPr lang="fr-FR" err="1"/>
              <a:t>Menschen</a:t>
            </a:r>
            <a:r>
              <a:rPr lang="fr-FR"/>
              <a:t> mit </a:t>
            </a:r>
            <a:r>
              <a:rPr lang="fr-FR" err="1"/>
              <a:t>körperlicher</a:t>
            </a:r>
            <a:r>
              <a:rPr lang="fr-FR"/>
              <a:t> </a:t>
            </a:r>
            <a:r>
              <a:rPr lang="fr-FR" err="1"/>
              <a:t>Einschränkung</a:t>
            </a:r>
            <a:endParaRPr lang="fr-FR"/>
          </a:p>
        </p:txBody>
      </p:sp>
      <p:sp>
        <p:nvSpPr>
          <p:cNvPr id="8" name="Content Placeholder 7">
            <a:extLst>
              <a:ext uri="{FF2B5EF4-FFF2-40B4-BE49-F238E27FC236}">
                <a16:creationId xmlns:a16="http://schemas.microsoft.com/office/drawing/2014/main" id="{5FDE3A3F-6CF1-8A5C-9106-BBD5EFA6715D}"/>
              </a:ext>
            </a:extLst>
          </p:cNvPr>
          <p:cNvSpPr>
            <a:spLocks noGrp="1"/>
          </p:cNvSpPr>
          <p:nvPr>
            <p:ph idx="1"/>
          </p:nvPr>
        </p:nvSpPr>
        <p:spPr>
          <a:xfrm>
            <a:off x="719328" y="2164080"/>
            <a:ext cx="7462375" cy="3931920"/>
          </a:xfrm>
        </p:spPr>
        <p:txBody>
          <a:bodyPr vert="horz" lIns="91440" tIns="45720" rIns="91440" bIns="45720" rtlCol="0" anchor="t">
            <a:noAutofit/>
          </a:bodyPr>
          <a:lstStyle/>
          <a:p>
            <a:r>
              <a:rPr lang="en-US" sz="3000" err="1">
                <a:cs typeface="Arial"/>
              </a:rPr>
              <a:t>Fähigkeiten</a:t>
            </a:r>
            <a:r>
              <a:rPr lang="en-US" sz="3000">
                <a:cs typeface="Arial"/>
              </a:rPr>
              <a:t> von </a:t>
            </a:r>
            <a:r>
              <a:rPr lang="en-US" sz="3000" err="1">
                <a:cs typeface="Arial"/>
              </a:rPr>
              <a:t>Behinderung</a:t>
            </a:r>
            <a:r>
              <a:rPr lang="en-US" sz="3000">
                <a:cs typeface="Arial"/>
              </a:rPr>
              <a:t> </a:t>
            </a:r>
            <a:r>
              <a:rPr lang="en-US" sz="3000" err="1">
                <a:cs typeface="Arial"/>
              </a:rPr>
              <a:t>abhängig</a:t>
            </a:r>
            <a:r>
              <a:rPr lang="en-US" sz="3000">
                <a:cs typeface="Arial"/>
              </a:rPr>
              <a:t> </a:t>
            </a:r>
            <a:r>
              <a:rPr lang="en-US" sz="3000" err="1">
                <a:cs typeface="Arial"/>
              </a:rPr>
              <a:t>aber</a:t>
            </a:r>
            <a:r>
              <a:rPr lang="en-US" sz="3000">
                <a:cs typeface="Arial"/>
              </a:rPr>
              <a:t>: </a:t>
            </a:r>
          </a:p>
          <a:p>
            <a:pPr>
              <a:buClr>
                <a:srgbClr val="1CADE4"/>
              </a:buClr>
            </a:pPr>
            <a:endParaRPr lang="en-US" sz="3000">
              <a:cs typeface="Arial"/>
            </a:endParaRPr>
          </a:p>
          <a:p>
            <a:pPr marL="264795" lvl="1">
              <a:buClr>
                <a:srgbClr val="689D9B"/>
              </a:buClr>
            </a:pPr>
            <a:r>
              <a:rPr lang="en-US" sz="3000" err="1">
                <a:cs typeface="Arial"/>
              </a:rPr>
              <a:t>Können</a:t>
            </a:r>
            <a:r>
              <a:rPr lang="en-US" sz="3000">
                <a:cs typeface="Arial"/>
              </a:rPr>
              <a:t> </a:t>
            </a:r>
            <a:r>
              <a:rPr lang="en-US" sz="3000" err="1">
                <a:cs typeface="Arial"/>
              </a:rPr>
              <a:t>häufig</a:t>
            </a:r>
            <a:r>
              <a:rPr lang="en-US" sz="3000">
                <a:cs typeface="Arial"/>
              </a:rPr>
              <a:t> Maus / </a:t>
            </a:r>
            <a:r>
              <a:rPr lang="en-US" sz="3000" err="1">
                <a:cs typeface="Arial"/>
              </a:rPr>
              <a:t>Tastatur</a:t>
            </a:r>
            <a:r>
              <a:rPr lang="en-US" sz="3000">
                <a:cs typeface="Arial"/>
              </a:rPr>
              <a:t> </a:t>
            </a:r>
            <a:r>
              <a:rPr lang="en-US" sz="3000" err="1">
                <a:cs typeface="Arial"/>
              </a:rPr>
              <a:t>nicht</a:t>
            </a:r>
            <a:r>
              <a:rPr lang="en-US" sz="3000">
                <a:cs typeface="Arial"/>
              </a:rPr>
              <a:t> </a:t>
            </a:r>
            <a:r>
              <a:rPr lang="en-US" sz="3000" err="1">
                <a:cs typeface="Arial"/>
              </a:rPr>
              <a:t>bedienen</a:t>
            </a:r>
            <a:endParaRPr lang="en-US" sz="3000">
              <a:cs typeface="Arial"/>
            </a:endParaRPr>
          </a:p>
          <a:p>
            <a:pPr marL="264795" lvl="1">
              <a:buClr>
                <a:srgbClr val="689D9B"/>
              </a:buClr>
            </a:pPr>
            <a:r>
              <a:rPr lang="en-US" sz="3000" err="1">
                <a:cs typeface="Arial"/>
              </a:rPr>
              <a:t>Aktionsknöpfe</a:t>
            </a:r>
            <a:r>
              <a:rPr lang="en-US" sz="3000">
                <a:cs typeface="Arial"/>
              </a:rPr>
              <a:t> auf </a:t>
            </a:r>
            <a:r>
              <a:rPr lang="en-US" sz="3000" err="1">
                <a:cs typeface="Arial"/>
              </a:rPr>
              <a:t>Websiten</a:t>
            </a:r>
            <a:r>
              <a:rPr lang="en-US" sz="3000">
                <a:cs typeface="Arial"/>
              </a:rPr>
              <a:t> </a:t>
            </a:r>
            <a:r>
              <a:rPr lang="en-US" sz="3000" err="1">
                <a:cs typeface="Arial"/>
              </a:rPr>
              <a:t>müssen</a:t>
            </a:r>
            <a:r>
              <a:rPr lang="en-US" sz="3000">
                <a:cs typeface="Arial"/>
              </a:rPr>
              <a:t> </a:t>
            </a:r>
            <a:r>
              <a:rPr lang="en-US" sz="3000" err="1">
                <a:cs typeface="Arial"/>
              </a:rPr>
              <a:t>ausreichend</a:t>
            </a:r>
            <a:r>
              <a:rPr lang="en-US" sz="3000">
                <a:cs typeface="Arial"/>
              </a:rPr>
              <a:t> </a:t>
            </a:r>
            <a:r>
              <a:rPr lang="en-US" sz="3000" err="1">
                <a:cs typeface="Arial"/>
              </a:rPr>
              <a:t>Abstand</a:t>
            </a:r>
            <a:r>
              <a:rPr lang="en-US" sz="3000">
                <a:cs typeface="Arial"/>
              </a:rPr>
              <a:t> </a:t>
            </a:r>
            <a:r>
              <a:rPr lang="en-US" sz="3000" err="1">
                <a:cs typeface="Arial"/>
              </a:rPr>
              <a:t>haben</a:t>
            </a:r>
            <a:endParaRPr lang="en-US" sz="3000">
              <a:cs typeface="Arial"/>
            </a:endParaRPr>
          </a:p>
          <a:p>
            <a:pPr marL="264795" lvl="1">
              <a:buClr>
                <a:srgbClr val="689D9B"/>
              </a:buClr>
            </a:pPr>
            <a:r>
              <a:rPr lang="en-US" sz="3000" err="1">
                <a:cs typeface="Arial"/>
              </a:rPr>
              <a:t>Zeitliche</a:t>
            </a:r>
            <a:r>
              <a:rPr lang="en-US" sz="3000">
                <a:cs typeface="Arial"/>
              </a:rPr>
              <a:t> </a:t>
            </a:r>
            <a:r>
              <a:rPr lang="en-US" sz="3000" err="1">
                <a:cs typeface="Arial"/>
              </a:rPr>
              <a:t>Probleme</a:t>
            </a:r>
            <a:r>
              <a:rPr lang="en-US" sz="3000">
                <a:cs typeface="Arial"/>
              </a:rPr>
              <a:t>: </a:t>
            </a:r>
            <a:r>
              <a:rPr lang="en-US" sz="3000" err="1">
                <a:cs typeface="Arial"/>
              </a:rPr>
              <a:t>Brauchen</a:t>
            </a:r>
            <a:r>
              <a:rPr lang="en-US" sz="3000">
                <a:cs typeface="Arial"/>
              </a:rPr>
              <a:t> </a:t>
            </a:r>
            <a:r>
              <a:rPr lang="en-US" sz="3000" err="1">
                <a:cs typeface="Arial"/>
              </a:rPr>
              <a:t>länger</a:t>
            </a:r>
            <a:r>
              <a:rPr lang="en-US" sz="3000">
                <a:cs typeface="Arial"/>
              </a:rPr>
              <a:t> um </a:t>
            </a:r>
            <a:r>
              <a:rPr lang="en-US" sz="3000" err="1">
                <a:cs typeface="Arial"/>
              </a:rPr>
              <a:t>Aktionen</a:t>
            </a:r>
            <a:r>
              <a:rPr lang="en-US" sz="3000">
                <a:cs typeface="Arial"/>
              </a:rPr>
              <a:t> </a:t>
            </a:r>
            <a:r>
              <a:rPr lang="en-US" sz="3000" err="1">
                <a:cs typeface="Arial"/>
              </a:rPr>
              <a:t>auszuführen</a:t>
            </a:r>
            <a:r>
              <a:rPr lang="en-US" sz="3000">
                <a:cs typeface="Arial"/>
              </a:rPr>
              <a:t> </a:t>
            </a:r>
          </a:p>
          <a:p>
            <a:pPr marL="264795" lvl="1">
              <a:buClr>
                <a:srgbClr val="689D9B"/>
              </a:buClr>
            </a:pPr>
            <a:r>
              <a:rPr lang="en-US" sz="3000" err="1">
                <a:cs typeface="Arial"/>
              </a:rPr>
              <a:t>Probleme</a:t>
            </a:r>
            <a:r>
              <a:rPr lang="en-US" sz="3000">
                <a:cs typeface="Arial"/>
              </a:rPr>
              <a:t> </a:t>
            </a:r>
            <a:r>
              <a:rPr lang="en-US" sz="3000" err="1">
                <a:cs typeface="Arial"/>
              </a:rPr>
              <a:t>komplexe</a:t>
            </a:r>
            <a:r>
              <a:rPr lang="en-US" sz="3000">
                <a:cs typeface="Arial"/>
              </a:rPr>
              <a:t> </a:t>
            </a:r>
            <a:r>
              <a:rPr lang="en-US" sz="3000" err="1">
                <a:cs typeface="Arial"/>
              </a:rPr>
              <a:t>Inhalte</a:t>
            </a:r>
            <a:r>
              <a:rPr lang="en-US" sz="3000">
                <a:cs typeface="Arial"/>
              </a:rPr>
              <a:t> </a:t>
            </a:r>
            <a:r>
              <a:rPr lang="en-US" sz="3000" err="1">
                <a:cs typeface="Arial"/>
              </a:rPr>
              <a:t>zu</a:t>
            </a:r>
            <a:r>
              <a:rPr lang="en-US" sz="3000">
                <a:cs typeface="Arial"/>
              </a:rPr>
              <a:t> verstehen</a:t>
            </a:r>
          </a:p>
        </p:txBody>
      </p:sp>
      <p:pic>
        <p:nvPicPr>
          <p:cNvPr id="4" name="Graphique 4" descr="Fauteuil roulant avec un remplissage uni">
            <a:extLst>
              <a:ext uri="{FF2B5EF4-FFF2-40B4-BE49-F238E27FC236}">
                <a16:creationId xmlns:a16="http://schemas.microsoft.com/office/drawing/2014/main" id="{EB157B16-258E-0968-D4D0-5F12FE72545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570443" y="2253174"/>
            <a:ext cx="4390187" cy="4395516"/>
          </a:xfrm>
          <a:prstGeom prst="rect">
            <a:avLst/>
          </a:prstGeom>
        </p:spPr>
      </p:pic>
    </p:spTree>
    <p:extLst>
      <p:ext uri="{BB962C8B-B14F-4D97-AF65-F5344CB8AC3E}">
        <p14:creationId xmlns:p14="http://schemas.microsoft.com/office/powerpoint/2010/main" val="40296068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7D231F3-FA42-DA9A-4B7F-BA8D2B00C3C9}"/>
              </a:ext>
            </a:extLst>
          </p:cNvPr>
          <p:cNvSpPr>
            <a:spLocks noGrp="1"/>
          </p:cNvSpPr>
          <p:nvPr>
            <p:ph type="title"/>
          </p:nvPr>
        </p:nvSpPr>
        <p:spPr>
          <a:xfrm>
            <a:off x="1024129" y="585216"/>
            <a:ext cx="4431792" cy="1499616"/>
          </a:xfrm>
        </p:spPr>
        <p:txBody>
          <a:bodyPr>
            <a:normAutofit/>
          </a:bodyPr>
          <a:lstStyle/>
          <a:p>
            <a:r>
              <a:rPr lang="fr-FR"/>
              <a:t>Blinde</a:t>
            </a:r>
          </a:p>
        </p:txBody>
      </p:sp>
      <p:sp>
        <p:nvSpPr>
          <p:cNvPr id="8" name="Content Placeholder 7">
            <a:extLst>
              <a:ext uri="{FF2B5EF4-FFF2-40B4-BE49-F238E27FC236}">
                <a16:creationId xmlns:a16="http://schemas.microsoft.com/office/drawing/2014/main" id="{8BADB841-9405-1230-6F8E-129545C8C1C4}"/>
              </a:ext>
            </a:extLst>
          </p:cNvPr>
          <p:cNvSpPr>
            <a:spLocks noGrp="1"/>
          </p:cNvSpPr>
          <p:nvPr>
            <p:ph idx="1"/>
          </p:nvPr>
        </p:nvSpPr>
        <p:spPr>
          <a:xfrm>
            <a:off x="1024128" y="2286000"/>
            <a:ext cx="4429615" cy="3931920"/>
          </a:xfrm>
        </p:spPr>
        <p:txBody>
          <a:bodyPr vert="horz" lIns="91440" tIns="45720" rIns="91440" bIns="45720" rtlCol="0" anchor="t">
            <a:normAutofit/>
          </a:bodyPr>
          <a:lstStyle/>
          <a:p>
            <a:pPr>
              <a:buFont typeface="Wingdings" panose="020B0602020104020603" pitchFamily="34" charset="0"/>
              <a:buChar char="§"/>
            </a:pPr>
            <a:r>
              <a:rPr lang="en-US" sz="3000">
                <a:cs typeface="Arial"/>
              </a:rPr>
              <a:t> </a:t>
            </a:r>
            <a:r>
              <a:rPr lang="en-US" sz="3000" err="1">
                <a:cs typeface="Arial"/>
              </a:rPr>
              <a:t>Können</a:t>
            </a:r>
            <a:r>
              <a:rPr lang="en-US" sz="3000">
                <a:cs typeface="Arial"/>
              </a:rPr>
              <a:t> Bilder und Videos </a:t>
            </a:r>
            <a:r>
              <a:rPr lang="en-US" sz="3000" err="1">
                <a:cs typeface="Arial"/>
              </a:rPr>
              <a:t>nicht</a:t>
            </a:r>
            <a:r>
              <a:rPr lang="en-US" sz="3000">
                <a:cs typeface="Arial"/>
              </a:rPr>
              <a:t> </a:t>
            </a:r>
            <a:r>
              <a:rPr lang="en-US" sz="3000" err="1">
                <a:cs typeface="Arial"/>
              </a:rPr>
              <a:t>sehen</a:t>
            </a:r>
            <a:endParaRPr lang="en-US" sz="3000">
              <a:cs typeface="Arial"/>
            </a:endParaRPr>
          </a:p>
          <a:p>
            <a:pPr>
              <a:buFont typeface="Wingdings" panose="020B0602020104020603" pitchFamily="34" charset="0"/>
              <a:buChar char="§"/>
            </a:pPr>
            <a:r>
              <a:rPr lang="en-US" sz="3000">
                <a:cs typeface="Arial"/>
              </a:rPr>
              <a:t> Sind auf </a:t>
            </a:r>
            <a:r>
              <a:rPr lang="en-US" sz="3000" err="1">
                <a:cs typeface="Arial"/>
              </a:rPr>
              <a:t>Umwandlung</a:t>
            </a:r>
            <a:r>
              <a:rPr lang="en-US" sz="3000">
                <a:cs typeface="Arial"/>
              </a:rPr>
              <a:t> von Text in </a:t>
            </a:r>
            <a:r>
              <a:rPr lang="en-US" sz="3000" err="1">
                <a:cs typeface="Arial"/>
              </a:rPr>
              <a:t>gesprochene</a:t>
            </a:r>
            <a:r>
              <a:rPr lang="en-US" sz="3000">
                <a:cs typeface="Arial"/>
              </a:rPr>
              <a:t> </a:t>
            </a:r>
            <a:r>
              <a:rPr lang="en-US" sz="3000" err="1">
                <a:cs typeface="Arial"/>
              </a:rPr>
              <a:t>Sprache</a:t>
            </a:r>
            <a:r>
              <a:rPr lang="en-US" sz="3000">
                <a:cs typeface="Arial"/>
              </a:rPr>
              <a:t> </a:t>
            </a:r>
            <a:r>
              <a:rPr lang="en-US" sz="3000" err="1">
                <a:cs typeface="Arial"/>
              </a:rPr>
              <a:t>angewiesen</a:t>
            </a:r>
            <a:endParaRPr lang="en-US" sz="3000">
              <a:cs typeface="Arial"/>
            </a:endParaRPr>
          </a:p>
          <a:p>
            <a:pPr>
              <a:buClr>
                <a:srgbClr val="689D9B"/>
              </a:buClr>
            </a:pPr>
            <a:endParaRPr lang="en-US">
              <a:cs typeface="Arial"/>
            </a:endParaRPr>
          </a:p>
        </p:txBody>
      </p:sp>
      <p:pic>
        <p:nvPicPr>
          <p:cNvPr id="4" name="Graphique 4" descr="Chien d’assistance avec un remplissage uni">
            <a:extLst>
              <a:ext uri="{FF2B5EF4-FFF2-40B4-BE49-F238E27FC236}">
                <a16:creationId xmlns:a16="http://schemas.microsoft.com/office/drawing/2014/main" id="{106D9AC6-12A6-F24B-8125-98A100FD681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554265" y="1750787"/>
            <a:ext cx="4944369" cy="4944369"/>
          </a:xfrm>
          <a:prstGeom prst="rect">
            <a:avLst/>
          </a:prstGeom>
        </p:spPr>
      </p:pic>
    </p:spTree>
    <p:extLst>
      <p:ext uri="{BB962C8B-B14F-4D97-AF65-F5344CB8AC3E}">
        <p14:creationId xmlns:p14="http://schemas.microsoft.com/office/powerpoint/2010/main" val="37164973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B5172F8-46E6-FE73-8A2F-AF19597FBD0B}"/>
              </a:ext>
            </a:extLst>
          </p:cNvPr>
          <p:cNvSpPr>
            <a:spLocks noGrp="1"/>
          </p:cNvSpPr>
          <p:nvPr>
            <p:ph type="title"/>
          </p:nvPr>
        </p:nvSpPr>
        <p:spPr>
          <a:xfrm>
            <a:off x="1024129" y="585216"/>
            <a:ext cx="4431792" cy="1499616"/>
          </a:xfrm>
        </p:spPr>
        <p:txBody>
          <a:bodyPr>
            <a:normAutofit/>
          </a:bodyPr>
          <a:lstStyle/>
          <a:p>
            <a:r>
              <a:rPr lang="fr-FR" err="1"/>
              <a:t>Gehörlose</a:t>
            </a:r>
            <a:r>
              <a:rPr lang="fr-FR"/>
              <a:t> </a:t>
            </a:r>
          </a:p>
        </p:txBody>
      </p:sp>
      <p:sp>
        <p:nvSpPr>
          <p:cNvPr id="8" name="Content Placeholder 7">
            <a:extLst>
              <a:ext uri="{FF2B5EF4-FFF2-40B4-BE49-F238E27FC236}">
                <a16:creationId xmlns:a16="http://schemas.microsoft.com/office/drawing/2014/main" id="{44A49C0D-6F0B-6CBE-E486-34A2A020AFA3}"/>
              </a:ext>
            </a:extLst>
          </p:cNvPr>
          <p:cNvSpPr>
            <a:spLocks noGrp="1"/>
          </p:cNvSpPr>
          <p:nvPr>
            <p:ph idx="1"/>
          </p:nvPr>
        </p:nvSpPr>
        <p:spPr>
          <a:xfrm>
            <a:off x="1024128" y="2286000"/>
            <a:ext cx="4429615" cy="3931920"/>
          </a:xfrm>
        </p:spPr>
        <p:txBody>
          <a:bodyPr vert="horz" lIns="91440" tIns="45720" rIns="91440" bIns="45720" rtlCol="0" anchor="t">
            <a:normAutofit/>
          </a:bodyPr>
          <a:lstStyle/>
          <a:p>
            <a:pPr>
              <a:buClr>
                <a:srgbClr val="689D9B"/>
              </a:buClr>
              <a:buFont typeface="Wingdings" panose="020B0602020104020603" pitchFamily="34" charset="0"/>
              <a:buChar char="§"/>
            </a:pPr>
            <a:r>
              <a:rPr lang="en-US" dirty="0">
                <a:cs typeface="Arial"/>
              </a:rPr>
              <a:t> </a:t>
            </a:r>
            <a:r>
              <a:rPr lang="en-US" sz="3000" dirty="0" err="1">
                <a:cs typeface="Arial"/>
              </a:rPr>
              <a:t>Können</a:t>
            </a:r>
            <a:r>
              <a:rPr lang="en-US" sz="3000" dirty="0">
                <a:cs typeface="Arial"/>
              </a:rPr>
              <a:t> </a:t>
            </a:r>
            <a:r>
              <a:rPr lang="en-US" sz="3000" dirty="0" err="1">
                <a:cs typeface="Arial"/>
              </a:rPr>
              <a:t>akustische</a:t>
            </a:r>
            <a:r>
              <a:rPr lang="en-US" sz="3000" dirty="0">
                <a:cs typeface="Arial"/>
              </a:rPr>
              <a:t> </a:t>
            </a:r>
            <a:r>
              <a:rPr lang="en-US" sz="3000" dirty="0" err="1">
                <a:cs typeface="Arial"/>
              </a:rPr>
              <a:t>Informationen</a:t>
            </a:r>
            <a:r>
              <a:rPr lang="en-US" sz="3000" dirty="0">
                <a:cs typeface="Arial"/>
              </a:rPr>
              <a:t> in Videos und </a:t>
            </a:r>
            <a:r>
              <a:rPr lang="en-US" sz="3000" dirty="0" err="1">
                <a:cs typeface="Arial"/>
              </a:rPr>
              <a:t>Tondokumenten</a:t>
            </a:r>
            <a:r>
              <a:rPr lang="en-US" sz="3000" dirty="0">
                <a:cs typeface="Arial"/>
              </a:rPr>
              <a:t> </a:t>
            </a:r>
            <a:r>
              <a:rPr lang="en-US" sz="3000" dirty="0" err="1">
                <a:cs typeface="Arial"/>
              </a:rPr>
              <a:t>nicht</a:t>
            </a:r>
            <a:r>
              <a:rPr lang="en-US" sz="3000" dirty="0">
                <a:cs typeface="Arial"/>
              </a:rPr>
              <a:t> verstehen</a:t>
            </a:r>
            <a:endParaRPr lang="fr-FR" sz="3000"/>
          </a:p>
          <a:p>
            <a:pPr>
              <a:buClr>
                <a:srgbClr val="689D9B"/>
              </a:buClr>
              <a:buFont typeface="Wingdings" panose="020B0602020104020603" pitchFamily="34" charset="0"/>
              <a:buChar char="§"/>
            </a:pPr>
            <a:r>
              <a:rPr lang="en-US" sz="3000" dirty="0">
                <a:cs typeface="Arial"/>
              </a:rPr>
              <a:t> </a:t>
            </a:r>
            <a:r>
              <a:rPr lang="en-US" sz="3000" dirty="0" err="1">
                <a:cs typeface="Arial"/>
              </a:rPr>
              <a:t>Möglicherweise</a:t>
            </a:r>
            <a:r>
              <a:rPr lang="en-US" sz="3000" dirty="0">
                <a:cs typeface="Arial"/>
              </a:rPr>
              <a:t> </a:t>
            </a:r>
            <a:r>
              <a:rPr lang="en-US" sz="3000" dirty="0" err="1">
                <a:cs typeface="Arial"/>
              </a:rPr>
              <a:t>Probleme</a:t>
            </a:r>
            <a:r>
              <a:rPr lang="en-US" sz="3000" dirty="0">
                <a:cs typeface="Arial"/>
              </a:rPr>
              <a:t> </a:t>
            </a:r>
            <a:r>
              <a:rPr lang="en-US" sz="3000" dirty="0" err="1">
                <a:cs typeface="Arial"/>
              </a:rPr>
              <a:t>komplexe</a:t>
            </a:r>
            <a:r>
              <a:rPr lang="en-US" sz="3000" dirty="0">
                <a:cs typeface="Arial"/>
              </a:rPr>
              <a:t> </a:t>
            </a:r>
            <a:r>
              <a:rPr lang="en-US" sz="3000" dirty="0" err="1">
                <a:cs typeface="Arial"/>
              </a:rPr>
              <a:t>Inhalte</a:t>
            </a:r>
            <a:r>
              <a:rPr lang="en-US" sz="3000" dirty="0">
                <a:cs typeface="Arial"/>
              </a:rPr>
              <a:t> </a:t>
            </a:r>
            <a:r>
              <a:rPr lang="en-US" sz="3000" dirty="0" err="1">
                <a:cs typeface="Arial"/>
              </a:rPr>
              <a:t>zu</a:t>
            </a:r>
            <a:r>
              <a:rPr lang="en-US" sz="3000" dirty="0">
                <a:cs typeface="Arial"/>
              </a:rPr>
              <a:t> verstehen</a:t>
            </a:r>
          </a:p>
          <a:p>
            <a:pPr marL="0" indent="0">
              <a:buClr>
                <a:srgbClr val="689D9B"/>
              </a:buClr>
              <a:buNone/>
            </a:pPr>
            <a:endParaRPr lang="en-US">
              <a:cs typeface="Arial"/>
            </a:endParaRPr>
          </a:p>
        </p:txBody>
      </p:sp>
      <p:pic>
        <p:nvPicPr>
          <p:cNvPr id="4" name="Graphique 4" descr="Oreille avec un remplissage uni">
            <a:extLst>
              <a:ext uri="{FF2B5EF4-FFF2-40B4-BE49-F238E27FC236}">
                <a16:creationId xmlns:a16="http://schemas.microsoft.com/office/drawing/2014/main" id="{44AE67CB-FE61-B2EA-2CDB-356841815FF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831356" y="1761444"/>
            <a:ext cx="4805824" cy="4811152"/>
          </a:xfrm>
          <a:prstGeom prst="rect">
            <a:avLst/>
          </a:prstGeom>
        </p:spPr>
      </p:pic>
    </p:spTree>
    <p:extLst>
      <p:ext uri="{BB962C8B-B14F-4D97-AF65-F5344CB8AC3E}">
        <p14:creationId xmlns:p14="http://schemas.microsoft.com/office/powerpoint/2010/main" val="42679446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 name="Image 10">
            <a:extLst>
              <a:ext uri="{FF2B5EF4-FFF2-40B4-BE49-F238E27FC236}">
                <a16:creationId xmlns:a16="http://schemas.microsoft.com/office/drawing/2014/main" id="{AEB55FFF-F899-E44D-AB77-8E7211F361CA}"/>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66918" y="1615120"/>
            <a:ext cx="2778034" cy="3708698"/>
          </a:xfrm>
          <a:prstGeom prst="rect">
            <a:avLst/>
          </a:prstGeom>
        </p:spPr>
      </p:pic>
      <p:pic>
        <p:nvPicPr>
          <p:cNvPr id="9" name="Image 9">
            <a:extLst>
              <a:ext uri="{FF2B5EF4-FFF2-40B4-BE49-F238E27FC236}">
                <a16:creationId xmlns:a16="http://schemas.microsoft.com/office/drawing/2014/main" id="{6C834CCC-A762-671C-9433-0C177349425B}"/>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b="-6"/>
          <a:stretch/>
        </p:blipFill>
        <p:spPr>
          <a:xfrm>
            <a:off x="3296574" y="1754578"/>
            <a:ext cx="2683691" cy="3531382"/>
          </a:xfrm>
          <a:prstGeom prst="rect">
            <a:avLst/>
          </a:prstGeom>
        </p:spPr>
      </p:pic>
      <p:pic>
        <p:nvPicPr>
          <p:cNvPr id="11" name="Image 11" descr="Une image contenant flou&#10;&#10;Description générée automatiquement">
            <a:extLst>
              <a:ext uri="{FF2B5EF4-FFF2-40B4-BE49-F238E27FC236}">
                <a16:creationId xmlns:a16="http://schemas.microsoft.com/office/drawing/2014/main" id="{57D74B80-1C4B-759D-9CCB-C898145B6E48}"/>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192183" y="1752760"/>
            <a:ext cx="2669177" cy="3440676"/>
          </a:xfrm>
          <a:prstGeom prst="rect">
            <a:avLst/>
          </a:prstGeom>
        </p:spPr>
      </p:pic>
      <p:pic>
        <p:nvPicPr>
          <p:cNvPr id="8" name="Image 8" descr="Une image contenant carte&#10;&#10;Description générée automatiquement">
            <a:extLst>
              <a:ext uri="{FF2B5EF4-FFF2-40B4-BE49-F238E27FC236}">
                <a16:creationId xmlns:a16="http://schemas.microsoft.com/office/drawing/2014/main" id="{53AB5FCE-0D03-DAC7-DE4B-7E20F116A004}"/>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b="-3"/>
          <a:stretch/>
        </p:blipFill>
        <p:spPr>
          <a:xfrm>
            <a:off x="9120662" y="2619581"/>
            <a:ext cx="2857862" cy="1815892"/>
          </a:xfrm>
          <a:prstGeom prst="rect">
            <a:avLst/>
          </a:prstGeom>
        </p:spPr>
      </p:pic>
      <p:sp>
        <p:nvSpPr>
          <p:cNvPr id="3" name="ZoneTexte 2">
            <a:extLst>
              <a:ext uri="{FF2B5EF4-FFF2-40B4-BE49-F238E27FC236}">
                <a16:creationId xmlns:a16="http://schemas.microsoft.com/office/drawing/2014/main" id="{69839423-6DF6-0A4A-3A8F-50E79B68C4A1}"/>
              </a:ext>
            </a:extLst>
          </p:cNvPr>
          <p:cNvSpPr txBox="1"/>
          <p:nvPr/>
        </p:nvSpPr>
        <p:spPr>
          <a:xfrm>
            <a:off x="4867275" y="3343275"/>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fr-FR">
              <a:cs typeface="Arial"/>
            </a:endParaRPr>
          </a:p>
        </p:txBody>
      </p:sp>
      <p:sp>
        <p:nvSpPr>
          <p:cNvPr id="13" name="ZoneTexte 12">
            <a:extLst>
              <a:ext uri="{FF2B5EF4-FFF2-40B4-BE49-F238E27FC236}">
                <a16:creationId xmlns:a16="http://schemas.microsoft.com/office/drawing/2014/main" id="{53B26063-923B-26BC-07FC-98C4C6325FA6}"/>
              </a:ext>
            </a:extLst>
          </p:cNvPr>
          <p:cNvSpPr txBox="1"/>
          <p:nvPr/>
        </p:nvSpPr>
        <p:spPr>
          <a:xfrm>
            <a:off x="2480401" y="550001"/>
            <a:ext cx="8072845"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5000"/>
              <a:t>BARRIEREN AUF INSTAGRAM</a:t>
            </a:r>
          </a:p>
        </p:txBody>
      </p:sp>
    </p:spTree>
    <p:extLst>
      <p:ext uri="{BB962C8B-B14F-4D97-AF65-F5344CB8AC3E}">
        <p14:creationId xmlns:p14="http://schemas.microsoft.com/office/powerpoint/2010/main" val="38759338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7">
            <a:extLst>
              <a:ext uri="{FF2B5EF4-FFF2-40B4-BE49-F238E27FC236}">
                <a16:creationId xmlns:a16="http://schemas.microsoft.com/office/drawing/2014/main" id="{4C0648FB-4388-443C-8D4E-4A9FF03360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ous-titre 2">
            <a:extLst>
              <a:ext uri="{FF2B5EF4-FFF2-40B4-BE49-F238E27FC236}">
                <a16:creationId xmlns:a16="http://schemas.microsoft.com/office/drawing/2014/main" id="{623A4DCC-C431-4914-105F-54226B0307DC}"/>
              </a:ext>
            </a:extLst>
          </p:cNvPr>
          <p:cNvSpPr>
            <a:spLocks noGrp="1"/>
          </p:cNvSpPr>
          <p:nvPr>
            <p:ph type="subTitle" idx="1"/>
          </p:nvPr>
        </p:nvSpPr>
        <p:spPr>
          <a:xfrm>
            <a:off x="7662671" y="4960137"/>
            <a:ext cx="4148329" cy="1463040"/>
          </a:xfrm>
        </p:spPr>
        <p:txBody>
          <a:bodyPr>
            <a:normAutofit/>
          </a:bodyPr>
          <a:lstStyle/>
          <a:p>
            <a:r>
              <a:rPr lang="fr-FR" sz="3200" err="1"/>
              <a:t>Wie</a:t>
            </a:r>
            <a:r>
              <a:rPr lang="fr-FR" sz="3200"/>
              <a:t> bin </a:t>
            </a:r>
            <a:r>
              <a:rPr lang="fr-FR" sz="3200" err="1"/>
              <a:t>ich</a:t>
            </a:r>
            <a:r>
              <a:rPr lang="fr-FR" sz="3200"/>
              <a:t> </a:t>
            </a:r>
            <a:r>
              <a:rPr lang="fr-FR" sz="3200" err="1"/>
              <a:t>und</a:t>
            </a:r>
            <a:r>
              <a:rPr lang="fr-FR" sz="3200"/>
              <a:t> </a:t>
            </a:r>
            <a:r>
              <a:rPr lang="fr-FR" sz="3200" err="1"/>
              <a:t>wie</a:t>
            </a:r>
            <a:r>
              <a:rPr lang="fr-FR" sz="3200"/>
              <a:t> </a:t>
            </a:r>
            <a:r>
              <a:rPr lang="fr-FR" sz="3200" err="1"/>
              <a:t>sind</a:t>
            </a:r>
            <a:r>
              <a:rPr lang="fr-FR" sz="3200"/>
              <a:t> </a:t>
            </a:r>
            <a:r>
              <a:rPr lang="fr-FR" sz="3200" err="1"/>
              <a:t>andere</a:t>
            </a:r>
            <a:r>
              <a:rPr lang="fr-FR" sz="3200"/>
              <a:t>? </a:t>
            </a:r>
          </a:p>
        </p:txBody>
      </p:sp>
      <p:sp>
        <p:nvSpPr>
          <p:cNvPr id="13" name="Rectangle 9">
            <a:extLst>
              <a:ext uri="{FF2B5EF4-FFF2-40B4-BE49-F238E27FC236}">
                <a16:creationId xmlns:a16="http://schemas.microsoft.com/office/drawing/2014/main" id="{4A8D762E-DA8D-419A-BA44-68B93D3D92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re 1">
            <a:extLst>
              <a:ext uri="{FF2B5EF4-FFF2-40B4-BE49-F238E27FC236}">
                <a16:creationId xmlns:a16="http://schemas.microsoft.com/office/drawing/2014/main" id="{6EA53FEE-8449-9DD3-6FC3-E7FA25157A41}"/>
              </a:ext>
            </a:extLst>
          </p:cNvPr>
          <p:cNvSpPr>
            <a:spLocks noGrp="1"/>
          </p:cNvSpPr>
          <p:nvPr>
            <p:ph type="ctrTitle"/>
          </p:nvPr>
        </p:nvSpPr>
        <p:spPr>
          <a:xfrm>
            <a:off x="1286933" y="977048"/>
            <a:ext cx="9618133" cy="2960980"/>
          </a:xfrm>
        </p:spPr>
        <p:txBody>
          <a:bodyPr anchor="b">
            <a:normAutofit/>
          </a:bodyPr>
          <a:lstStyle/>
          <a:p>
            <a:pPr algn="l"/>
            <a:r>
              <a:rPr lang="fr-FR" sz="6000">
                <a:solidFill>
                  <a:srgbClr val="FFFFFF"/>
                </a:solidFill>
              </a:rPr>
              <a:t>DIVersity-bingo</a:t>
            </a:r>
          </a:p>
        </p:txBody>
      </p:sp>
      <p:cxnSp>
        <p:nvCxnSpPr>
          <p:cNvPr id="15" name="Straight Connector 11">
            <a:extLst>
              <a:ext uri="{FF2B5EF4-FFF2-40B4-BE49-F238E27FC236}">
                <a16:creationId xmlns:a16="http://schemas.microsoft.com/office/drawing/2014/main" id="{47F95953-8E19-4C01-997F-0E959B52B7A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552199" y="5234457"/>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05868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700"/>
                                        <p:tgtEl>
                                          <p:spTgt spid="3">
                                            <p:txEl>
                                              <p:pRg st="0" end="0"/>
                                            </p:txEl>
                                          </p:spTgt>
                                        </p:tgtEl>
                                      </p:cBhvr>
                                    </p:animEffect>
                                  </p:childTnLst>
                                </p:cTn>
                              </p:par>
                              <p:par>
                                <p:cTn id="8" presetID="10" presetClass="entr" presetSubtype="0" fill="hold" grpId="0" nodeType="withEffect">
                                  <p:stCondLst>
                                    <p:cond delay="500"/>
                                  </p:stCondLst>
                                  <p:iterate>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feld 1">
            <a:extLst>
              <a:ext uri="{FF2B5EF4-FFF2-40B4-BE49-F238E27FC236}">
                <a16:creationId xmlns:a16="http://schemas.microsoft.com/office/drawing/2014/main" id="{72F67AD8-1C1D-7A15-1D27-7CCE1C25490D}"/>
              </a:ext>
            </a:extLst>
          </p:cNvPr>
          <p:cNvSpPr txBox="1"/>
          <p:nvPr/>
        </p:nvSpPr>
        <p:spPr>
          <a:xfrm>
            <a:off x="1024128" y="2286000"/>
            <a:ext cx="6066818" cy="4023360"/>
          </a:xfrm>
          <a:prstGeom prst="rect">
            <a:avLst/>
          </a:prstGeom>
        </p:spPr>
        <p:txBody>
          <a:bodyPr rot="0" spcFirstLastPara="0" vertOverflow="overflow" horzOverflow="overflow" vert="horz" lIns="45720" tIns="45720" rIns="45720" bIns="45720" numCol="1" spcCol="0" rtlCol="0" fromWordArt="0" anchorCtr="0" forceAA="0" compatLnSpc="1">
            <a:prstTxWarp prst="textNoShape">
              <a:avLst/>
            </a:prstTxWarp>
            <a:normAutofit/>
          </a:bodyPr>
          <a:lstStyle/>
          <a:p>
            <a:pPr>
              <a:lnSpc>
                <a:spcPct val="90000"/>
              </a:lnSpc>
              <a:spcAft>
                <a:spcPts val="600"/>
              </a:spcAft>
              <a:buClr>
                <a:schemeClr val="accent1"/>
              </a:buClr>
            </a:pPr>
            <a:r>
              <a:rPr lang="en-US" sz="6000"/>
              <a:t>PAUSE</a:t>
            </a:r>
          </a:p>
        </p:txBody>
      </p:sp>
      <p:pic>
        <p:nvPicPr>
          <p:cNvPr id="11" name="Picture 3" descr="Front steps and columns of a majestic city building">
            <a:extLst>
              <a:ext uri="{FF2B5EF4-FFF2-40B4-BE49-F238E27FC236}">
                <a16:creationId xmlns:a16="http://schemas.microsoft.com/office/drawing/2014/main" id="{C1826C93-32AF-0244-1867-D79A980E2DF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b="-3"/>
          <a:stretch/>
        </p:blipFill>
        <p:spPr>
          <a:xfrm>
            <a:off x="7552266" y="10"/>
            <a:ext cx="4639733" cy="6857990"/>
          </a:xfrm>
          <a:prstGeom prst="rect">
            <a:avLst/>
          </a:prstGeom>
        </p:spPr>
      </p:pic>
    </p:spTree>
    <p:extLst>
      <p:ext uri="{BB962C8B-B14F-4D97-AF65-F5344CB8AC3E}">
        <p14:creationId xmlns:p14="http://schemas.microsoft.com/office/powerpoint/2010/main" val="18912378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prechblase: rechteckig mit abgerundeten Ecken 1">
            <a:extLst>
              <a:ext uri="{FF2B5EF4-FFF2-40B4-BE49-F238E27FC236}">
                <a16:creationId xmlns:a16="http://schemas.microsoft.com/office/drawing/2014/main" id="{A6392EB9-527A-A3E0-125E-9D96C3DD75E8}"/>
              </a:ext>
            </a:extLst>
          </p:cNvPr>
          <p:cNvSpPr/>
          <p:nvPr/>
        </p:nvSpPr>
        <p:spPr>
          <a:xfrm>
            <a:off x="3098800" y="1614550"/>
            <a:ext cx="5949155" cy="3139280"/>
          </a:xfrm>
          <a:prstGeom prst="wedgeRoundRectCallout">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de-DE" sz="5400">
                <a:cs typeface="Arial"/>
              </a:rPr>
              <a:t>Negative Story-Beispiele</a:t>
            </a:r>
            <a:r>
              <a:rPr lang="de-DE">
                <a:cs typeface="Arial"/>
              </a:rPr>
              <a:t> </a:t>
            </a:r>
            <a:endParaRPr lang="de-DE"/>
          </a:p>
        </p:txBody>
      </p:sp>
    </p:spTree>
    <p:extLst>
      <p:ext uri="{BB962C8B-B14F-4D97-AF65-F5344CB8AC3E}">
        <p14:creationId xmlns:p14="http://schemas.microsoft.com/office/powerpoint/2010/main" val="7685796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feld 1">
            <a:extLst>
              <a:ext uri="{FF2B5EF4-FFF2-40B4-BE49-F238E27FC236}">
                <a16:creationId xmlns:a16="http://schemas.microsoft.com/office/drawing/2014/main" id="{79CAF01D-EC6E-8BEA-1EFB-DB0996F12EFC}"/>
              </a:ext>
            </a:extLst>
          </p:cNvPr>
          <p:cNvSpPr txBox="1"/>
          <p:nvPr/>
        </p:nvSpPr>
        <p:spPr>
          <a:xfrm>
            <a:off x="4999330" y="804333"/>
            <a:ext cx="6257721" cy="5249334"/>
          </a:xfrm>
          <a:prstGeom prst="rect">
            <a:avLst/>
          </a:prstGeom>
        </p:spPr>
        <p:txBody>
          <a:bodyPr rot="0" spcFirstLastPara="0" vertOverflow="overflow" horzOverflow="overflow" vert="horz" lIns="45720" tIns="45720" rIns="45720" bIns="45720" numCol="1" spcCol="0" rtlCol="0" fromWordArt="0" anchor="ctr" anchorCtr="0" forceAA="0" compatLnSpc="1">
            <a:prstTxWarp prst="textNoShape">
              <a:avLst/>
            </a:prstTxWarp>
            <a:normAutofit/>
          </a:bodyPr>
          <a:lstStyle/>
          <a:p>
            <a:pPr>
              <a:lnSpc>
                <a:spcPct val="90000"/>
              </a:lnSpc>
              <a:spcAft>
                <a:spcPts val="600"/>
              </a:spcAft>
              <a:buClr>
                <a:schemeClr val="accent1"/>
              </a:buClr>
            </a:pPr>
            <a:r>
              <a:rPr lang="de-DE" sz="2800" b="1"/>
              <a:t>Was könnte das Thema der Story sein?</a:t>
            </a:r>
          </a:p>
          <a:p>
            <a:pPr>
              <a:lnSpc>
                <a:spcPct val="90000"/>
              </a:lnSpc>
              <a:spcAft>
                <a:spcPts val="600"/>
              </a:spcAft>
              <a:buClr>
                <a:schemeClr val="accent1"/>
              </a:buClr>
            </a:pPr>
            <a:endParaRPr lang="de-DE" sz="3000"/>
          </a:p>
          <a:p>
            <a:pPr>
              <a:lnSpc>
                <a:spcPct val="90000"/>
              </a:lnSpc>
              <a:spcAft>
                <a:spcPts val="600"/>
              </a:spcAft>
              <a:buClr>
                <a:schemeClr val="accent1"/>
              </a:buClr>
            </a:pPr>
            <a:r>
              <a:rPr lang="de-DE" sz="3000"/>
              <a:t>Deine Ideen kannst du über den QR-Code mitteilen.</a:t>
            </a:r>
          </a:p>
          <a:p>
            <a:pPr>
              <a:lnSpc>
                <a:spcPct val="90000"/>
              </a:lnSpc>
              <a:spcAft>
                <a:spcPts val="600"/>
              </a:spcAft>
            </a:pPr>
            <a:endParaRPr lang="de-DE" sz="3000"/>
          </a:p>
          <a:p>
            <a:pPr>
              <a:lnSpc>
                <a:spcPct val="90000"/>
              </a:lnSpc>
              <a:spcAft>
                <a:spcPts val="600"/>
              </a:spcAft>
            </a:pPr>
            <a:r>
              <a:rPr lang="de-DE" sz="3000"/>
              <a:t>1. Scanne dafür zuerst den QR-Code.</a:t>
            </a:r>
          </a:p>
          <a:p>
            <a:pPr>
              <a:lnSpc>
                <a:spcPct val="90000"/>
              </a:lnSpc>
              <a:spcAft>
                <a:spcPts val="600"/>
              </a:spcAft>
            </a:pPr>
            <a:r>
              <a:rPr lang="de-DE" sz="3000"/>
              <a:t>2. Trage dann deine Ideen in das Eingabefeld ein.</a:t>
            </a:r>
          </a:p>
          <a:p>
            <a:pPr>
              <a:lnSpc>
                <a:spcPct val="90000"/>
              </a:lnSpc>
              <a:spcAft>
                <a:spcPts val="600"/>
              </a:spcAft>
            </a:pPr>
            <a:r>
              <a:rPr lang="de-DE" sz="3000"/>
              <a:t>3. "Packe" es dann auf den Stapel.</a:t>
            </a:r>
          </a:p>
          <a:p>
            <a:pPr>
              <a:lnSpc>
                <a:spcPct val="90000"/>
              </a:lnSpc>
              <a:spcAft>
                <a:spcPts val="600"/>
              </a:spcAft>
            </a:pPr>
            <a:r>
              <a:rPr lang="de-DE" sz="3000"/>
              <a:t>4. Sende es dann an die Tafel. :)</a:t>
            </a:r>
          </a:p>
        </p:txBody>
      </p:sp>
      <p:sp>
        <p:nvSpPr>
          <p:cNvPr id="3" name="Textfeld 2">
            <a:extLst>
              <a:ext uri="{FF2B5EF4-FFF2-40B4-BE49-F238E27FC236}">
                <a16:creationId xmlns:a16="http://schemas.microsoft.com/office/drawing/2014/main" id="{95286ACD-6AE3-36BC-F50A-9620658E347C}"/>
              </a:ext>
            </a:extLst>
          </p:cNvPr>
          <p:cNvSpPr txBox="1"/>
          <p:nvPr/>
        </p:nvSpPr>
        <p:spPr>
          <a:xfrm>
            <a:off x="4867275" y="3343274"/>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de-DE"/>
          </a:p>
        </p:txBody>
      </p:sp>
      <p:pic>
        <p:nvPicPr>
          <p:cNvPr id="6" name="Grafik 7">
            <a:extLst>
              <a:ext uri="{FF2B5EF4-FFF2-40B4-BE49-F238E27FC236}">
                <a16:creationId xmlns:a16="http://schemas.microsoft.com/office/drawing/2014/main" id="{D5950148-282F-5D3F-69AF-03223D99E59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0962" y="1791647"/>
            <a:ext cx="4481512" cy="3465206"/>
          </a:xfrm>
          <a:prstGeom prst="rect">
            <a:avLst/>
          </a:prstGeom>
        </p:spPr>
      </p:pic>
      <p:pic>
        <p:nvPicPr>
          <p:cNvPr id="4" name="Grafik 4">
            <a:extLst>
              <a:ext uri="{FF2B5EF4-FFF2-40B4-BE49-F238E27FC236}">
                <a16:creationId xmlns:a16="http://schemas.microsoft.com/office/drawing/2014/main" id="{60C59365-A74E-7B18-45A1-DA21E389615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272587" y="4248150"/>
            <a:ext cx="2481263" cy="2493169"/>
          </a:xfrm>
          <a:prstGeom prst="rect">
            <a:avLst/>
          </a:prstGeom>
        </p:spPr>
      </p:pic>
    </p:spTree>
    <p:extLst>
      <p:ext uri="{BB962C8B-B14F-4D97-AF65-F5344CB8AC3E}">
        <p14:creationId xmlns:p14="http://schemas.microsoft.com/office/powerpoint/2010/main" val="37769190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 name="Rectangle 38">
            <a:extLst>
              <a:ext uri="{FF2B5EF4-FFF2-40B4-BE49-F238E27FC236}">
                <a16:creationId xmlns:a16="http://schemas.microsoft.com/office/drawing/2014/main" id="{3A8EC506-B1DA-46A1-B44D-774E68468E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1" name="Oval 5">
            <a:extLst>
              <a:ext uri="{FF2B5EF4-FFF2-40B4-BE49-F238E27FC236}">
                <a16:creationId xmlns:a16="http://schemas.microsoft.com/office/drawing/2014/main" id="{BFF30785-305E-45D7-984F-5AA93D3CA5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43" name="Straight Connector 42">
            <a:extLst>
              <a:ext uri="{FF2B5EF4-FFF2-40B4-BE49-F238E27FC236}">
                <a16:creationId xmlns:a16="http://schemas.microsoft.com/office/drawing/2014/main" id="{15E01FA5-D766-43CA-A83D-E7CF3F04E96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useBgFill="1">
        <p:nvSpPr>
          <p:cNvPr id="45" name="Rectangle 44">
            <a:extLst>
              <a:ext uri="{FF2B5EF4-FFF2-40B4-BE49-F238E27FC236}">
                <a16:creationId xmlns:a16="http://schemas.microsoft.com/office/drawing/2014/main" id="{CA73784B-AC76-4BAD-93AF-C72D0EDFD7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726" cy="68589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D5F32A3D-E4F6-1AD4-0A60-251E309475E3}"/>
              </a:ext>
            </a:extLst>
          </p:cNvPr>
          <p:cNvSpPr>
            <a:spLocks noGrp="1"/>
          </p:cNvSpPr>
          <p:nvPr>
            <p:ph type="title"/>
          </p:nvPr>
        </p:nvSpPr>
        <p:spPr>
          <a:xfrm>
            <a:off x="636805" y="640080"/>
            <a:ext cx="3378099" cy="3034857"/>
          </a:xfrm>
        </p:spPr>
        <p:txBody>
          <a:bodyPr vert="horz" lIns="91440" tIns="45720" rIns="91440" bIns="45720" rtlCol="0" anchor="b">
            <a:normAutofit/>
          </a:bodyPr>
          <a:lstStyle/>
          <a:p>
            <a:r>
              <a:rPr lang="en-US" sz="5400" kern="1200" cap="all" spc="200" baseline="0" dirty="0">
                <a:latin typeface="+mj-lt"/>
                <a:ea typeface="+mj-ea"/>
                <a:cs typeface="+mj-cs"/>
              </a:rPr>
              <a:t>Was </a:t>
            </a:r>
            <a:r>
              <a:rPr lang="en-US" sz="5400" kern="1200" cap="all" spc="200" baseline="0" dirty="0" err="1">
                <a:latin typeface="+mj-lt"/>
                <a:ea typeface="+mj-ea"/>
                <a:cs typeface="+mj-cs"/>
              </a:rPr>
              <a:t>könnte</a:t>
            </a:r>
            <a:r>
              <a:rPr lang="en-US" sz="5400" kern="1200" cap="all" spc="200" baseline="0" dirty="0">
                <a:latin typeface="+mj-lt"/>
                <a:ea typeface="+mj-ea"/>
                <a:cs typeface="+mj-cs"/>
              </a:rPr>
              <a:t> das Thema der Story sein?</a:t>
            </a:r>
          </a:p>
        </p:txBody>
      </p:sp>
      <p:sp>
        <p:nvSpPr>
          <p:cNvPr id="4" name="Espace réservé du texte 3">
            <a:extLst>
              <a:ext uri="{FF2B5EF4-FFF2-40B4-BE49-F238E27FC236}">
                <a16:creationId xmlns:a16="http://schemas.microsoft.com/office/drawing/2014/main" id="{61EE2D5C-FA21-73AD-1107-C4628D2B3A41}"/>
              </a:ext>
            </a:extLst>
          </p:cNvPr>
          <p:cNvSpPr>
            <a:spLocks noGrp="1"/>
          </p:cNvSpPr>
          <p:nvPr>
            <p:ph type="body" sz="half" idx="2"/>
          </p:nvPr>
        </p:nvSpPr>
        <p:spPr>
          <a:xfrm>
            <a:off x="636806" y="3849539"/>
            <a:ext cx="3378098" cy="2367405"/>
          </a:xfrm>
        </p:spPr>
        <p:txBody>
          <a:bodyPr vert="horz" lIns="91440" tIns="45720" rIns="91440" bIns="45720" rtlCol="0" anchor="t">
            <a:noAutofit/>
          </a:bodyPr>
          <a:lstStyle/>
          <a:p>
            <a:pPr algn="r"/>
            <a:r>
              <a:rPr lang="en-US" sz="3000" dirty="0" err="1"/>
              <a:t>Teile</a:t>
            </a:r>
            <a:r>
              <a:rPr lang="en-US" sz="3000" dirty="0"/>
              <a:t> </a:t>
            </a:r>
            <a:r>
              <a:rPr lang="en-US" sz="3000" dirty="0" err="1"/>
              <a:t>deine</a:t>
            </a:r>
            <a:r>
              <a:rPr lang="en-US" sz="3000" dirty="0"/>
              <a:t> Ideen in </a:t>
            </a:r>
            <a:r>
              <a:rPr lang="en-US" sz="3000" dirty="0" err="1"/>
              <a:t>einer</a:t>
            </a:r>
            <a:r>
              <a:rPr lang="en-US" sz="3000" dirty="0"/>
              <a:t> </a:t>
            </a:r>
            <a:r>
              <a:rPr lang="en-US" sz="3000" dirty="0" err="1"/>
              <a:t>Blitzlichtrunde</a:t>
            </a:r>
            <a:r>
              <a:rPr lang="en-US" sz="3000" dirty="0"/>
              <a:t> </a:t>
            </a:r>
            <a:r>
              <a:rPr lang="en-US" sz="3000" dirty="0" err="1"/>
              <a:t>nach</a:t>
            </a:r>
            <a:r>
              <a:rPr lang="en-US" sz="3000" dirty="0"/>
              <a:t> </a:t>
            </a:r>
            <a:r>
              <a:rPr lang="en-US" sz="3000" dirty="0" err="1"/>
              <a:t>jeder</a:t>
            </a:r>
            <a:r>
              <a:rPr lang="en-US" sz="3000" dirty="0"/>
              <a:t> Story, die </a:t>
            </a:r>
            <a:r>
              <a:rPr lang="en-US" sz="3000" dirty="0" err="1"/>
              <a:t>ihr</a:t>
            </a:r>
            <a:r>
              <a:rPr lang="en-US" sz="3000" dirty="0"/>
              <a:t> </a:t>
            </a:r>
            <a:r>
              <a:rPr lang="en-US" sz="3000" dirty="0" err="1"/>
              <a:t>gemeinsam</a:t>
            </a:r>
            <a:r>
              <a:rPr lang="en-US" sz="3000" dirty="0"/>
              <a:t> </a:t>
            </a:r>
            <a:r>
              <a:rPr lang="en-US" sz="3000" dirty="0" err="1"/>
              <a:t>anschaut</a:t>
            </a:r>
            <a:r>
              <a:rPr lang="en-US" sz="3000" dirty="0"/>
              <a:t>!</a:t>
            </a:r>
          </a:p>
        </p:txBody>
      </p:sp>
      <p:cxnSp>
        <p:nvCxnSpPr>
          <p:cNvPr id="47" name="Straight Connector 46">
            <a:extLst>
              <a:ext uri="{FF2B5EF4-FFF2-40B4-BE49-F238E27FC236}">
                <a16:creationId xmlns:a16="http://schemas.microsoft.com/office/drawing/2014/main" id="{811DCF04-0C7C-44FC-8246-FC8D736B1A7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00698" y="3765314"/>
            <a:ext cx="3200400" cy="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pic>
        <p:nvPicPr>
          <p:cNvPr id="7" name="Image 7">
            <a:extLst>
              <a:ext uri="{FF2B5EF4-FFF2-40B4-BE49-F238E27FC236}">
                <a16:creationId xmlns:a16="http://schemas.microsoft.com/office/drawing/2014/main" id="{F7E7E58A-B80E-4DEB-C0DF-3D59C4071056}"/>
              </a:ext>
            </a:extLst>
          </p:cNvPr>
          <p:cNvPicPr>
            <a:picLocks noGrp="1" noChangeAspect="1"/>
          </p:cNvPicPr>
          <p:nvPr>
            <p:ph type="pic" idx="1"/>
          </p:nvPr>
        </p:nvPicPr>
        <p:blipFill rotWithShape="1">
          <a:blip r:embed="rId2" cstate="screen">
            <a:extLst>
              <a:ext uri="{28A0092B-C50C-407E-A947-70E740481C1C}">
                <a14:useLocalDpi xmlns:a14="http://schemas.microsoft.com/office/drawing/2010/main"/>
              </a:ext>
            </a:extLst>
          </a:blip>
          <a:srcRect/>
          <a:stretch/>
        </p:blipFill>
        <p:spPr>
          <a:xfrm>
            <a:off x="4538870" y="1518768"/>
            <a:ext cx="7441221" cy="4198809"/>
          </a:xfrm>
          <a:prstGeom prst="rect">
            <a:avLst/>
          </a:prstGeom>
        </p:spPr>
      </p:pic>
    </p:spTree>
    <p:extLst>
      <p:ext uri="{BB962C8B-B14F-4D97-AF65-F5344CB8AC3E}">
        <p14:creationId xmlns:p14="http://schemas.microsoft.com/office/powerpoint/2010/main" val="2177571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Rectangle 6">
            <a:extLst>
              <a:ext uri="{FF2B5EF4-FFF2-40B4-BE49-F238E27FC236}">
                <a16:creationId xmlns:a16="http://schemas.microsoft.com/office/drawing/2014/main" id="{BE194971-2F2D-44B0-8AE6-FF2DCCEE0A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Oval 5">
            <a:extLst>
              <a:ext uri="{FF2B5EF4-FFF2-40B4-BE49-F238E27FC236}">
                <a16:creationId xmlns:a16="http://schemas.microsoft.com/office/drawing/2014/main" id="{1FF9A61E-EB11-4C46-82E1-3E00A3B4B4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6" name="Straight Connector 10">
            <a:extLst>
              <a:ext uri="{FF2B5EF4-FFF2-40B4-BE49-F238E27FC236}">
                <a16:creationId xmlns:a16="http://schemas.microsoft.com/office/drawing/2014/main" id="{5E564EB3-35F2-4EFF-87DC-642DC020526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useBgFill="1">
        <p:nvSpPr>
          <p:cNvPr id="13" name="Rectangle 12">
            <a:extLst>
              <a:ext uri="{FF2B5EF4-FFF2-40B4-BE49-F238E27FC236}">
                <a16:creationId xmlns:a16="http://schemas.microsoft.com/office/drawing/2014/main" id="{0BA28970-3E8F-46CD-A302-42EE83668B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feld 1">
            <a:extLst>
              <a:ext uri="{FF2B5EF4-FFF2-40B4-BE49-F238E27FC236}">
                <a16:creationId xmlns:a16="http://schemas.microsoft.com/office/drawing/2014/main" id="{994F2945-2CEF-2768-5EE9-B5215240566B}"/>
              </a:ext>
            </a:extLst>
          </p:cNvPr>
          <p:cNvSpPr txBox="1"/>
          <p:nvPr/>
        </p:nvSpPr>
        <p:spPr>
          <a:xfrm>
            <a:off x="643467" y="643467"/>
            <a:ext cx="4519240" cy="1674803"/>
          </a:xfrm>
          <a:prstGeom prst="rect">
            <a:avLst/>
          </a:prstGeom>
        </p:spPr>
        <p:txBody>
          <a:bodyPr vert="horz" lIns="91440" tIns="45720" rIns="91440" bIns="45720" rtlCol="0" anchor="ctr">
            <a:normAutofit/>
          </a:bodyPr>
          <a:lstStyle/>
          <a:p>
            <a:pPr algn="r" defTabSz="914400">
              <a:lnSpc>
                <a:spcPct val="80000"/>
              </a:lnSpc>
              <a:spcBef>
                <a:spcPct val="0"/>
              </a:spcBef>
              <a:spcAft>
                <a:spcPts val="600"/>
              </a:spcAft>
              <a:buClr>
                <a:schemeClr val="accent1"/>
              </a:buClr>
            </a:pPr>
            <a:r>
              <a:rPr lang="en-US" sz="4400" cap="all" spc="200" err="1">
                <a:solidFill>
                  <a:schemeClr val="tx1">
                    <a:alpha val="80000"/>
                  </a:schemeClr>
                </a:solidFill>
                <a:latin typeface="+mj-lt"/>
                <a:ea typeface="+mj-ea"/>
                <a:cs typeface="+mj-cs"/>
              </a:rPr>
              <a:t>Negativ</a:t>
            </a:r>
            <a:r>
              <a:rPr lang="en-US" sz="4400" cap="all" spc="200">
                <a:solidFill>
                  <a:schemeClr val="tx1">
                    <a:alpha val="80000"/>
                  </a:schemeClr>
                </a:solidFill>
                <a:latin typeface="+mj-lt"/>
                <a:ea typeface="+mj-ea"/>
                <a:cs typeface="+mj-cs"/>
              </a:rPr>
              <a:t> – </a:t>
            </a:r>
            <a:r>
              <a:rPr lang="en-US" sz="4400" cap="all" spc="200" err="1">
                <a:solidFill>
                  <a:schemeClr val="tx1">
                    <a:alpha val="80000"/>
                  </a:schemeClr>
                </a:solidFill>
                <a:latin typeface="+mj-lt"/>
                <a:ea typeface="+mj-ea"/>
                <a:cs typeface="+mj-cs"/>
              </a:rPr>
              <a:t>Beispiel</a:t>
            </a:r>
            <a:r>
              <a:rPr lang="en-US" sz="4400" cap="all" spc="200">
                <a:solidFill>
                  <a:schemeClr val="tx1">
                    <a:alpha val="80000"/>
                  </a:schemeClr>
                </a:solidFill>
                <a:latin typeface="+mj-lt"/>
                <a:ea typeface="+mj-ea"/>
                <a:cs typeface="+mj-cs"/>
              </a:rPr>
              <a:t> 1:</a:t>
            </a:r>
          </a:p>
        </p:txBody>
      </p:sp>
      <p:cxnSp>
        <p:nvCxnSpPr>
          <p:cNvPr id="15" name="Straight Connector 14">
            <a:extLst>
              <a:ext uri="{FF2B5EF4-FFF2-40B4-BE49-F238E27FC236}">
                <a16:creationId xmlns:a16="http://schemas.microsoft.com/office/drawing/2014/main" id="{47AE7893-212D-45CB-A5B0-AE377389AB3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39605" y="1600200"/>
            <a:ext cx="0" cy="36576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3" name="WhatsApp Video 2022-08-31 at 20.07.01">
            <a:hlinkClick r:id="" action="ppaction://media"/>
            <a:extLst>
              <a:ext uri="{FF2B5EF4-FFF2-40B4-BE49-F238E27FC236}">
                <a16:creationId xmlns:a16="http://schemas.microsoft.com/office/drawing/2014/main" id="{92BAADF6-80CA-B479-AE64-E1F3496A62F9}"/>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5889171" y="224970"/>
            <a:ext cx="3665576" cy="6109293"/>
          </a:xfrm>
          <a:prstGeom prst="rect">
            <a:avLst/>
          </a:prstGeom>
        </p:spPr>
      </p:pic>
    </p:spTree>
    <p:extLst>
      <p:ext uri="{BB962C8B-B14F-4D97-AF65-F5344CB8AC3E}">
        <p14:creationId xmlns:p14="http://schemas.microsoft.com/office/powerpoint/2010/main" val="26849208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820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Rectangle 6">
            <a:extLst>
              <a:ext uri="{FF2B5EF4-FFF2-40B4-BE49-F238E27FC236}">
                <a16:creationId xmlns:a16="http://schemas.microsoft.com/office/drawing/2014/main" id="{BE194971-2F2D-44B0-8AE6-FF2DCCEE0A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Oval 5">
            <a:extLst>
              <a:ext uri="{FF2B5EF4-FFF2-40B4-BE49-F238E27FC236}">
                <a16:creationId xmlns:a16="http://schemas.microsoft.com/office/drawing/2014/main" id="{1FF9A61E-EB11-4C46-82E1-3E00A3B4B4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6" name="Straight Connector 10">
            <a:extLst>
              <a:ext uri="{FF2B5EF4-FFF2-40B4-BE49-F238E27FC236}">
                <a16:creationId xmlns:a16="http://schemas.microsoft.com/office/drawing/2014/main" id="{5E564EB3-35F2-4EFF-87DC-642DC020526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useBgFill="1">
        <p:nvSpPr>
          <p:cNvPr id="13" name="Rectangle 12">
            <a:extLst>
              <a:ext uri="{FF2B5EF4-FFF2-40B4-BE49-F238E27FC236}">
                <a16:creationId xmlns:a16="http://schemas.microsoft.com/office/drawing/2014/main" id="{0BA28970-3E8F-46CD-A302-42EE83668B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feld 1">
            <a:extLst>
              <a:ext uri="{FF2B5EF4-FFF2-40B4-BE49-F238E27FC236}">
                <a16:creationId xmlns:a16="http://schemas.microsoft.com/office/drawing/2014/main" id="{994F2945-2CEF-2768-5EE9-B5215240566B}"/>
              </a:ext>
            </a:extLst>
          </p:cNvPr>
          <p:cNvSpPr txBox="1"/>
          <p:nvPr/>
        </p:nvSpPr>
        <p:spPr>
          <a:xfrm>
            <a:off x="643467" y="643467"/>
            <a:ext cx="4720524" cy="1358501"/>
          </a:xfrm>
          <a:prstGeom prst="rect">
            <a:avLst/>
          </a:prstGeom>
        </p:spPr>
        <p:txBody>
          <a:bodyPr vert="horz" lIns="91440" tIns="45720" rIns="91440" bIns="45720" rtlCol="0" anchor="ctr">
            <a:normAutofit/>
          </a:bodyPr>
          <a:lstStyle/>
          <a:p>
            <a:pPr algn="r" defTabSz="914400">
              <a:lnSpc>
                <a:spcPct val="80000"/>
              </a:lnSpc>
              <a:spcBef>
                <a:spcPct val="0"/>
              </a:spcBef>
              <a:spcAft>
                <a:spcPts val="600"/>
              </a:spcAft>
              <a:buClr>
                <a:schemeClr val="accent1"/>
              </a:buClr>
            </a:pPr>
            <a:r>
              <a:rPr lang="en-US" sz="4800" cap="all" spc="200" err="1">
                <a:solidFill>
                  <a:schemeClr val="tx1">
                    <a:alpha val="80000"/>
                  </a:schemeClr>
                </a:solidFill>
                <a:latin typeface="+mj-lt"/>
                <a:ea typeface="+mj-ea"/>
                <a:cs typeface="+mj-cs"/>
              </a:rPr>
              <a:t>Negativ-Beispiel</a:t>
            </a:r>
            <a:r>
              <a:rPr lang="en-US" sz="4800" cap="all" spc="200">
                <a:solidFill>
                  <a:schemeClr val="tx1">
                    <a:alpha val="80000"/>
                  </a:schemeClr>
                </a:solidFill>
                <a:latin typeface="+mj-lt"/>
                <a:ea typeface="+mj-ea"/>
                <a:cs typeface="+mj-cs"/>
              </a:rPr>
              <a:t> 2</a:t>
            </a:r>
            <a:r>
              <a:rPr lang="en-US" sz="6600" cap="all" spc="200">
                <a:solidFill>
                  <a:schemeClr val="tx1">
                    <a:alpha val="80000"/>
                  </a:schemeClr>
                </a:solidFill>
                <a:latin typeface="+mj-lt"/>
                <a:ea typeface="+mj-ea"/>
                <a:cs typeface="+mj-cs"/>
              </a:rPr>
              <a:t>:</a:t>
            </a:r>
          </a:p>
        </p:txBody>
      </p:sp>
      <p:cxnSp>
        <p:nvCxnSpPr>
          <p:cNvPr id="15" name="Straight Connector 14">
            <a:extLst>
              <a:ext uri="{FF2B5EF4-FFF2-40B4-BE49-F238E27FC236}">
                <a16:creationId xmlns:a16="http://schemas.microsoft.com/office/drawing/2014/main" id="{47AE7893-212D-45CB-A5B0-AE377389AB3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39605" y="1600200"/>
            <a:ext cx="0" cy="36576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3" name="WhatsApp Video 2022-08-31 at 20.07.13">
            <a:hlinkClick r:id="" action="ppaction://media"/>
            <a:extLst>
              <a:ext uri="{FF2B5EF4-FFF2-40B4-BE49-F238E27FC236}">
                <a16:creationId xmlns:a16="http://schemas.microsoft.com/office/drawing/2014/main" id="{FCF7C337-429F-C0CB-363E-E561AAAC0618}"/>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6596742" y="266703"/>
            <a:ext cx="4060369" cy="6090554"/>
          </a:xfrm>
          <a:prstGeom prst="rect">
            <a:avLst/>
          </a:prstGeom>
        </p:spPr>
      </p:pic>
    </p:spTree>
    <p:extLst>
      <p:ext uri="{BB962C8B-B14F-4D97-AF65-F5344CB8AC3E}">
        <p14:creationId xmlns:p14="http://schemas.microsoft.com/office/powerpoint/2010/main" val="540797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326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Rectangle 6">
            <a:extLst>
              <a:ext uri="{FF2B5EF4-FFF2-40B4-BE49-F238E27FC236}">
                <a16:creationId xmlns:a16="http://schemas.microsoft.com/office/drawing/2014/main" id="{BE194971-2F2D-44B0-8AE6-FF2DCCEE0A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Oval 5">
            <a:extLst>
              <a:ext uri="{FF2B5EF4-FFF2-40B4-BE49-F238E27FC236}">
                <a16:creationId xmlns:a16="http://schemas.microsoft.com/office/drawing/2014/main" id="{1FF9A61E-EB11-4C46-82E1-3E00A3B4B4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6" name="Straight Connector 10">
            <a:extLst>
              <a:ext uri="{FF2B5EF4-FFF2-40B4-BE49-F238E27FC236}">
                <a16:creationId xmlns:a16="http://schemas.microsoft.com/office/drawing/2014/main" id="{5E564EB3-35F2-4EFF-87DC-642DC020526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useBgFill="1">
        <p:nvSpPr>
          <p:cNvPr id="13" name="Rectangle 12">
            <a:extLst>
              <a:ext uri="{FF2B5EF4-FFF2-40B4-BE49-F238E27FC236}">
                <a16:creationId xmlns:a16="http://schemas.microsoft.com/office/drawing/2014/main" id="{0BA28970-3E8F-46CD-A302-42EE83668B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feld 1">
            <a:extLst>
              <a:ext uri="{FF2B5EF4-FFF2-40B4-BE49-F238E27FC236}">
                <a16:creationId xmlns:a16="http://schemas.microsoft.com/office/drawing/2014/main" id="{994F2945-2CEF-2768-5EE9-B5215240566B}"/>
              </a:ext>
            </a:extLst>
          </p:cNvPr>
          <p:cNvSpPr txBox="1"/>
          <p:nvPr/>
        </p:nvSpPr>
        <p:spPr>
          <a:xfrm>
            <a:off x="643467" y="643467"/>
            <a:ext cx="4303580" cy="1502274"/>
          </a:xfrm>
          <a:prstGeom prst="rect">
            <a:avLst/>
          </a:prstGeom>
        </p:spPr>
        <p:txBody>
          <a:bodyPr vert="horz" lIns="91440" tIns="45720" rIns="91440" bIns="45720" rtlCol="0" anchor="ctr">
            <a:normAutofit/>
          </a:bodyPr>
          <a:lstStyle/>
          <a:p>
            <a:pPr algn="r" defTabSz="914400">
              <a:lnSpc>
                <a:spcPct val="80000"/>
              </a:lnSpc>
              <a:spcBef>
                <a:spcPct val="0"/>
              </a:spcBef>
              <a:spcAft>
                <a:spcPts val="600"/>
              </a:spcAft>
              <a:buClr>
                <a:schemeClr val="accent1"/>
              </a:buClr>
            </a:pPr>
            <a:r>
              <a:rPr lang="en-US" sz="4800" cap="all" spc="200" err="1">
                <a:solidFill>
                  <a:schemeClr val="tx1">
                    <a:alpha val="80000"/>
                  </a:schemeClr>
                </a:solidFill>
                <a:latin typeface="+mj-lt"/>
                <a:ea typeface="+mj-ea"/>
                <a:cs typeface="+mj-cs"/>
              </a:rPr>
              <a:t>Negativ-Beispiel</a:t>
            </a:r>
            <a:r>
              <a:rPr lang="en-US" sz="4800" cap="all" spc="200">
                <a:solidFill>
                  <a:schemeClr val="tx1">
                    <a:alpha val="80000"/>
                  </a:schemeClr>
                </a:solidFill>
                <a:latin typeface="+mj-lt"/>
                <a:ea typeface="+mj-ea"/>
                <a:cs typeface="+mj-cs"/>
              </a:rPr>
              <a:t> 3:</a:t>
            </a:r>
          </a:p>
        </p:txBody>
      </p:sp>
      <p:cxnSp>
        <p:nvCxnSpPr>
          <p:cNvPr id="15" name="Straight Connector 14">
            <a:extLst>
              <a:ext uri="{FF2B5EF4-FFF2-40B4-BE49-F238E27FC236}">
                <a16:creationId xmlns:a16="http://schemas.microsoft.com/office/drawing/2014/main" id="{47AE7893-212D-45CB-A5B0-AE377389AB3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39605" y="1600200"/>
            <a:ext cx="0" cy="36576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7" name="WhatsApp Video 2022-08-31 at 20.07.21">
            <a:hlinkClick r:id="" action="ppaction://media"/>
            <a:extLst>
              <a:ext uri="{FF2B5EF4-FFF2-40B4-BE49-F238E27FC236}">
                <a16:creationId xmlns:a16="http://schemas.microsoft.com/office/drawing/2014/main" id="{0F6DC5A1-14B9-986E-F165-E9F06C27CA4C}"/>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6095999" y="206828"/>
            <a:ext cx="3918857" cy="6270171"/>
          </a:xfrm>
          <a:prstGeom prst="rect">
            <a:avLst/>
          </a:prstGeom>
        </p:spPr>
      </p:pic>
    </p:spTree>
    <p:extLst>
      <p:ext uri="{BB962C8B-B14F-4D97-AF65-F5344CB8AC3E}">
        <p14:creationId xmlns:p14="http://schemas.microsoft.com/office/powerpoint/2010/main" val="200849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496"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feld 1">
            <a:extLst>
              <a:ext uri="{FF2B5EF4-FFF2-40B4-BE49-F238E27FC236}">
                <a16:creationId xmlns:a16="http://schemas.microsoft.com/office/drawing/2014/main" id="{7C800395-243E-CACC-1CF8-2DA3349BDF91}"/>
              </a:ext>
            </a:extLst>
          </p:cNvPr>
          <p:cNvSpPr txBox="1"/>
          <p:nvPr/>
        </p:nvSpPr>
        <p:spPr>
          <a:xfrm>
            <a:off x="4999330" y="804333"/>
            <a:ext cx="6257721" cy="5249334"/>
          </a:xfrm>
          <a:prstGeom prst="rect">
            <a:avLst/>
          </a:prstGeom>
        </p:spPr>
        <p:txBody>
          <a:bodyPr rot="0" spcFirstLastPara="0" vertOverflow="overflow" horzOverflow="overflow" vert="horz" lIns="45720" tIns="45720" rIns="45720" bIns="45720" numCol="1" spcCol="0" rtlCol="0" fromWordArt="0" anchor="ctr" anchorCtr="0" forceAA="0" compatLnSpc="1">
            <a:prstTxWarp prst="textNoShape">
              <a:avLst/>
            </a:prstTxWarp>
            <a:normAutofit/>
          </a:bodyPr>
          <a:lstStyle/>
          <a:p>
            <a:pPr algn="ctr">
              <a:lnSpc>
                <a:spcPct val="90000"/>
              </a:lnSpc>
              <a:spcAft>
                <a:spcPts val="600"/>
              </a:spcAft>
              <a:buClr>
                <a:schemeClr val="accent1"/>
              </a:buClr>
            </a:pPr>
            <a:r>
              <a:rPr lang="de-DE" sz="3200"/>
              <a:t>Worauf kann ich selbst beim Erstellen einer Story achten – sodass alle Menschen den Inhalt meines Videos verstehen können?</a:t>
            </a:r>
          </a:p>
          <a:p>
            <a:pPr algn="ctr">
              <a:lnSpc>
                <a:spcPct val="90000"/>
              </a:lnSpc>
              <a:spcAft>
                <a:spcPts val="600"/>
              </a:spcAft>
              <a:buClr>
                <a:schemeClr val="accent1"/>
              </a:buClr>
            </a:pPr>
            <a:endParaRPr lang="de-DE" sz="3200"/>
          </a:p>
          <a:p>
            <a:pPr algn="ctr">
              <a:lnSpc>
                <a:spcPct val="90000"/>
              </a:lnSpc>
              <a:spcAft>
                <a:spcPts val="600"/>
              </a:spcAft>
              <a:buClr>
                <a:schemeClr val="accent1"/>
              </a:buClr>
            </a:pPr>
            <a:r>
              <a:rPr lang="de-DE" sz="3200"/>
              <a:t>Lasst uns gemeinsam eine Mind-Map erstellen!</a:t>
            </a:r>
          </a:p>
        </p:txBody>
      </p:sp>
      <p:pic>
        <p:nvPicPr>
          <p:cNvPr id="3" name="Grafik 3" descr="Ein Bild, das Text, Vektorgrafiken enthält.&#10;&#10;Beschreibung automatisch generiert.">
            <a:extLst>
              <a:ext uri="{FF2B5EF4-FFF2-40B4-BE49-F238E27FC236}">
                <a16:creationId xmlns:a16="http://schemas.microsoft.com/office/drawing/2014/main" id="{581A2EDD-FA8C-F514-C1D5-BB664666A8D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35861" y="1523622"/>
            <a:ext cx="3386137" cy="3822662"/>
          </a:xfrm>
          <a:prstGeom prst="rect">
            <a:avLst/>
          </a:prstGeom>
        </p:spPr>
      </p:pic>
    </p:spTree>
    <p:extLst>
      <p:ext uri="{BB962C8B-B14F-4D97-AF65-F5344CB8AC3E}">
        <p14:creationId xmlns:p14="http://schemas.microsoft.com/office/powerpoint/2010/main" val="40822357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feld 1">
            <a:extLst>
              <a:ext uri="{FF2B5EF4-FFF2-40B4-BE49-F238E27FC236}">
                <a16:creationId xmlns:a16="http://schemas.microsoft.com/office/drawing/2014/main" id="{81BD7CA0-4830-C731-189B-9893780320C5}"/>
              </a:ext>
            </a:extLst>
          </p:cNvPr>
          <p:cNvSpPr txBox="1"/>
          <p:nvPr/>
        </p:nvSpPr>
        <p:spPr>
          <a:xfrm>
            <a:off x="437027" y="-51536"/>
            <a:ext cx="8823936" cy="5971903"/>
          </a:xfrm>
          <a:prstGeom prst="rect">
            <a:avLst/>
          </a:prstGeom>
        </p:spPr>
        <p:txBody>
          <a:bodyPr rot="0" spcFirstLastPara="0" vertOverflow="overflow" horzOverflow="overflow" vert="horz" wrap="square" lIns="45720" tIns="45720" rIns="45720" bIns="45720" numCol="1" spcCol="0" rtlCol="0" fromWordArt="0" anchor="t" anchorCtr="0" forceAA="0" compatLnSpc="1">
            <a:prstTxWarp prst="textNoShape">
              <a:avLst/>
            </a:prstTxWarp>
            <a:noAutofit/>
          </a:bodyPr>
          <a:lstStyle/>
          <a:p>
            <a:pPr>
              <a:lnSpc>
                <a:spcPct val="90000"/>
              </a:lnSpc>
              <a:spcAft>
                <a:spcPts val="600"/>
              </a:spcAft>
              <a:buClr>
                <a:schemeClr val="accent1"/>
              </a:buClr>
            </a:pPr>
            <a:r>
              <a:rPr lang="de-DE" sz="2500" b="1" dirty="0"/>
              <a:t>Checkliste - Inklusion in Storys</a:t>
            </a:r>
          </a:p>
          <a:p>
            <a:pPr marL="285750" indent="-285750">
              <a:lnSpc>
                <a:spcPct val="90000"/>
              </a:lnSpc>
              <a:spcAft>
                <a:spcPts val="600"/>
              </a:spcAft>
              <a:buClr>
                <a:srgbClr val="1CADE4"/>
              </a:buClr>
              <a:buFont typeface="Arial"/>
              <a:buChar char="•"/>
            </a:pPr>
            <a:r>
              <a:rPr lang="de-DE" sz="2500" dirty="0"/>
              <a:t>Gesprochenes als (Untertitel-) Text darstellen</a:t>
            </a:r>
          </a:p>
          <a:p>
            <a:pPr marL="742950" lvl="1" indent="-285750">
              <a:lnSpc>
                <a:spcPct val="90000"/>
              </a:lnSpc>
              <a:spcAft>
                <a:spcPts val="600"/>
              </a:spcAft>
              <a:buClr>
                <a:schemeClr val="accent1"/>
              </a:buClr>
              <a:buFont typeface="Arial"/>
              <a:buChar char="•"/>
            </a:pPr>
            <a:r>
              <a:rPr lang="de-DE" sz="2500" dirty="0"/>
              <a:t>Text selbst schreiben, damit keine Fehler entstehen</a:t>
            </a:r>
          </a:p>
          <a:p>
            <a:pPr marL="285750" indent="-285750">
              <a:lnSpc>
                <a:spcPct val="90000"/>
              </a:lnSpc>
              <a:spcAft>
                <a:spcPts val="600"/>
              </a:spcAft>
              <a:buClr>
                <a:schemeClr val="accent1"/>
              </a:buClr>
              <a:buFont typeface="Arial"/>
              <a:buChar char="•"/>
            </a:pPr>
            <a:r>
              <a:rPr lang="de-DE" sz="2500" dirty="0"/>
              <a:t>Text gut lesbar gestalten (kontrastreich zum Video, groß genug, gut lesbare Schriftart)</a:t>
            </a:r>
          </a:p>
          <a:p>
            <a:pPr marL="285750" indent="-285750">
              <a:lnSpc>
                <a:spcPct val="90000"/>
              </a:lnSpc>
              <a:spcAft>
                <a:spcPts val="600"/>
              </a:spcAft>
              <a:buClr>
                <a:schemeClr val="accent1"/>
              </a:buClr>
              <a:buFont typeface="Arial"/>
              <a:buChar char="•"/>
            </a:pPr>
            <a:r>
              <a:rPr lang="de-DE" sz="2500" dirty="0"/>
              <a:t>Klare Aussprache</a:t>
            </a:r>
          </a:p>
          <a:p>
            <a:pPr marL="285750" indent="-285750">
              <a:lnSpc>
                <a:spcPct val="90000"/>
              </a:lnSpc>
              <a:spcAft>
                <a:spcPts val="600"/>
              </a:spcAft>
              <a:buClr>
                <a:schemeClr val="accent1"/>
              </a:buClr>
              <a:buFont typeface="Arial"/>
              <a:buChar char="•"/>
            </a:pPr>
            <a:r>
              <a:rPr lang="de-DE" sz="2500" dirty="0"/>
              <a:t>Unterstützende Gestik und Mimik </a:t>
            </a:r>
          </a:p>
          <a:p>
            <a:pPr marL="285750" indent="-285750">
              <a:lnSpc>
                <a:spcPct val="90000"/>
              </a:lnSpc>
              <a:spcAft>
                <a:spcPts val="600"/>
              </a:spcAft>
              <a:buClr>
                <a:schemeClr val="accent1"/>
              </a:buClr>
              <a:buFont typeface="Arial"/>
              <a:buChar char="•"/>
            </a:pPr>
            <a:r>
              <a:rPr lang="de-DE" sz="2500" dirty="0"/>
              <a:t>Blickkontakt mit der Kamera/ den "Zuschauern"</a:t>
            </a:r>
          </a:p>
          <a:p>
            <a:pPr marL="285750" indent="-285750">
              <a:lnSpc>
                <a:spcPct val="90000"/>
              </a:lnSpc>
              <a:spcAft>
                <a:spcPts val="600"/>
              </a:spcAft>
              <a:buClr>
                <a:schemeClr val="accent1"/>
              </a:buClr>
              <a:buFont typeface="Arial"/>
              <a:buChar char="•"/>
            </a:pPr>
            <a:endParaRPr lang="de-DE" sz="2500" dirty="0"/>
          </a:p>
          <a:p>
            <a:pPr>
              <a:lnSpc>
                <a:spcPct val="90000"/>
              </a:lnSpc>
              <a:spcAft>
                <a:spcPts val="600"/>
              </a:spcAft>
              <a:buClr>
                <a:schemeClr val="accent1"/>
              </a:buClr>
            </a:pPr>
            <a:r>
              <a:rPr lang="de-DE" sz="2500" dirty="0"/>
              <a:t>                         </a:t>
            </a:r>
            <a:r>
              <a:rPr lang="de-DE" sz="2500" b="1" dirty="0"/>
              <a:t> 		Checkliste - Filmen</a:t>
            </a:r>
          </a:p>
          <a:p>
            <a:pPr marL="2571750" lvl="5" indent="-285750">
              <a:lnSpc>
                <a:spcPct val="90000"/>
              </a:lnSpc>
              <a:spcAft>
                <a:spcPts val="600"/>
              </a:spcAft>
              <a:buClr>
                <a:schemeClr val="accent1"/>
              </a:buClr>
              <a:buFont typeface="Arial,Sans-Serif"/>
              <a:buChar char="•"/>
            </a:pPr>
            <a:r>
              <a:rPr lang="de-DE" sz="2500" dirty="0"/>
              <a:t>Gute Lichtverhältnisse</a:t>
            </a:r>
          </a:p>
          <a:p>
            <a:pPr marL="2571750" lvl="5" indent="-285750">
              <a:lnSpc>
                <a:spcPct val="90000"/>
              </a:lnSpc>
              <a:spcAft>
                <a:spcPts val="600"/>
              </a:spcAft>
              <a:buClr>
                <a:schemeClr val="accent1"/>
              </a:buClr>
              <a:buFont typeface="Arial,Sans-Serif"/>
              <a:buChar char="•"/>
            </a:pPr>
            <a:r>
              <a:rPr lang="de-DE" sz="2500" dirty="0"/>
              <a:t>Keine/ wenige Nebengeräusche</a:t>
            </a:r>
          </a:p>
          <a:p>
            <a:pPr marL="2571750" lvl="5" indent="-285750">
              <a:lnSpc>
                <a:spcPct val="90000"/>
              </a:lnSpc>
              <a:spcAft>
                <a:spcPts val="600"/>
              </a:spcAft>
              <a:buClr>
                <a:schemeClr val="accent1"/>
              </a:buClr>
              <a:buFont typeface="Arial,Sans-Serif"/>
              <a:buChar char="•"/>
            </a:pPr>
            <a:r>
              <a:rPr lang="de-DE" sz="2500" dirty="0"/>
              <a:t>Inhalt der Story im Fokus der Aufnahme</a:t>
            </a:r>
          </a:p>
          <a:p>
            <a:pPr marL="2571750" lvl="5" indent="-285750">
              <a:lnSpc>
                <a:spcPct val="90000"/>
              </a:lnSpc>
              <a:spcAft>
                <a:spcPts val="600"/>
              </a:spcAft>
              <a:buClr>
                <a:schemeClr val="accent1"/>
              </a:buClr>
              <a:buFont typeface="Arial,Sans-Serif"/>
              <a:buChar char="•"/>
            </a:pPr>
            <a:r>
              <a:rPr lang="de-DE" sz="2500" dirty="0"/>
              <a:t>Keine Ablenkung durch andere Aktionen/ Personen im Hintergrund</a:t>
            </a:r>
          </a:p>
          <a:p>
            <a:pPr marL="2571750" lvl="5" indent="-285750">
              <a:lnSpc>
                <a:spcPct val="90000"/>
              </a:lnSpc>
              <a:spcAft>
                <a:spcPts val="600"/>
              </a:spcAft>
              <a:buClr>
                <a:schemeClr val="accent1"/>
              </a:buClr>
              <a:buFont typeface="Arial,Sans-Serif"/>
              <a:buChar char="•"/>
            </a:pPr>
            <a:r>
              <a:rPr lang="de-DE" sz="2500" dirty="0"/>
              <a:t>Ruhige Kameraführung</a:t>
            </a:r>
          </a:p>
          <a:p>
            <a:pPr>
              <a:lnSpc>
                <a:spcPct val="90000"/>
              </a:lnSpc>
              <a:spcAft>
                <a:spcPts val="600"/>
              </a:spcAft>
              <a:buClr>
                <a:schemeClr val="accent1"/>
              </a:buClr>
            </a:pPr>
            <a:endParaRPr lang="en-US" sz="2500" dirty="0"/>
          </a:p>
          <a:p>
            <a:pPr marL="285750" indent="-285750">
              <a:lnSpc>
                <a:spcPct val="90000"/>
              </a:lnSpc>
              <a:spcAft>
                <a:spcPts val="600"/>
              </a:spcAft>
              <a:buClr>
                <a:schemeClr val="accent1"/>
              </a:buClr>
              <a:buFont typeface="Arial"/>
              <a:buChar char="•"/>
            </a:pPr>
            <a:endParaRPr lang="en-US" sz="2500" dirty="0"/>
          </a:p>
          <a:p>
            <a:pPr marL="285750" indent="-285750">
              <a:lnSpc>
                <a:spcPct val="90000"/>
              </a:lnSpc>
              <a:spcAft>
                <a:spcPts val="600"/>
              </a:spcAft>
              <a:buClr>
                <a:schemeClr val="accent1"/>
              </a:buClr>
              <a:buFont typeface="Arial"/>
              <a:buChar char="•"/>
            </a:pPr>
            <a:endParaRPr lang="en-US" sz="2500" dirty="0"/>
          </a:p>
          <a:p>
            <a:pPr marL="285750" indent="-285750">
              <a:lnSpc>
                <a:spcPct val="90000"/>
              </a:lnSpc>
              <a:spcAft>
                <a:spcPts val="600"/>
              </a:spcAft>
              <a:buClr>
                <a:schemeClr val="accent1"/>
              </a:buClr>
              <a:buFont typeface="Arial"/>
              <a:buChar char="•"/>
            </a:pPr>
            <a:endParaRPr lang="en-US" sz="2500" dirty="0"/>
          </a:p>
          <a:p>
            <a:pPr marL="285750" indent="-285750">
              <a:lnSpc>
                <a:spcPct val="90000"/>
              </a:lnSpc>
              <a:spcAft>
                <a:spcPts val="600"/>
              </a:spcAft>
              <a:buClr>
                <a:schemeClr val="accent1"/>
              </a:buClr>
              <a:buFont typeface="Arial"/>
              <a:buChar char="•"/>
            </a:pPr>
            <a:endParaRPr lang="en-US" sz="2500" dirty="0"/>
          </a:p>
          <a:p>
            <a:pPr marL="285750" indent="-285750">
              <a:lnSpc>
                <a:spcPct val="90000"/>
              </a:lnSpc>
              <a:spcAft>
                <a:spcPts val="600"/>
              </a:spcAft>
              <a:buClr>
                <a:schemeClr val="accent1"/>
              </a:buClr>
              <a:buFont typeface="Arial"/>
              <a:buChar char="•"/>
            </a:pPr>
            <a:endParaRPr lang="en-US" sz="2500" dirty="0"/>
          </a:p>
          <a:p>
            <a:pPr marL="285750" indent="-285750">
              <a:lnSpc>
                <a:spcPct val="90000"/>
              </a:lnSpc>
              <a:spcAft>
                <a:spcPts val="600"/>
              </a:spcAft>
              <a:buClr>
                <a:schemeClr val="accent1"/>
              </a:buClr>
              <a:buFont typeface="Arial"/>
              <a:buChar char="•"/>
            </a:pPr>
            <a:endParaRPr lang="en-US" sz="2500" dirty="0"/>
          </a:p>
        </p:txBody>
      </p:sp>
      <p:pic>
        <p:nvPicPr>
          <p:cNvPr id="5" name="Picture 4">
            <a:extLst>
              <a:ext uri="{FF2B5EF4-FFF2-40B4-BE49-F238E27FC236}">
                <a16:creationId xmlns:a16="http://schemas.microsoft.com/office/drawing/2014/main" id="{DEFDF8D2-46E9-BF2B-60AC-AA8D0EDE900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b="-3"/>
          <a:stretch/>
        </p:blipFill>
        <p:spPr>
          <a:xfrm>
            <a:off x="8861953" y="10"/>
            <a:ext cx="4639733" cy="6857990"/>
          </a:xfrm>
          <a:prstGeom prst="rect">
            <a:avLst/>
          </a:prstGeom>
        </p:spPr>
      </p:pic>
      <p:sp>
        <p:nvSpPr>
          <p:cNvPr id="3" name="Textfeld 2">
            <a:extLst>
              <a:ext uri="{FF2B5EF4-FFF2-40B4-BE49-F238E27FC236}">
                <a16:creationId xmlns:a16="http://schemas.microsoft.com/office/drawing/2014/main" id="{DC106A5C-4F9F-B8A2-FED7-49AD51A6D088}"/>
              </a:ext>
            </a:extLst>
          </p:cNvPr>
          <p:cNvSpPr txBox="1"/>
          <p:nvPr/>
        </p:nvSpPr>
        <p:spPr>
          <a:xfrm>
            <a:off x="9474640" y="497562"/>
            <a:ext cx="3921917" cy="129266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Aft>
                <a:spcPts val="600"/>
              </a:spcAft>
            </a:pPr>
            <a:endParaRPr lang="de-DE"/>
          </a:p>
          <a:p>
            <a:pPr>
              <a:spcAft>
                <a:spcPts val="600"/>
              </a:spcAft>
            </a:pPr>
            <a:r>
              <a:rPr lang="de-DE" sz="3200"/>
              <a:t>Hilfe </a:t>
            </a:r>
            <a:endParaRPr lang="de-DE"/>
          </a:p>
          <a:p>
            <a:pPr marL="285750" indent="-285750">
              <a:spcAft>
                <a:spcPts val="600"/>
              </a:spcAft>
              <a:buFont typeface="Arial"/>
              <a:buChar char="•"/>
            </a:pPr>
            <a:endParaRPr lang="de-DE"/>
          </a:p>
        </p:txBody>
      </p:sp>
      <p:pic>
        <p:nvPicPr>
          <p:cNvPr id="4" name="Grafik 5">
            <a:extLst>
              <a:ext uri="{FF2B5EF4-FFF2-40B4-BE49-F238E27FC236}">
                <a16:creationId xmlns:a16="http://schemas.microsoft.com/office/drawing/2014/main" id="{A7AE7B3E-FC76-5207-2E06-D6ADBB6ED6C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381" y="3331404"/>
            <a:ext cx="2743200" cy="3528941"/>
          </a:xfrm>
          <a:prstGeom prst="rect">
            <a:avLst/>
          </a:prstGeom>
        </p:spPr>
      </p:pic>
      <p:pic>
        <p:nvPicPr>
          <p:cNvPr id="6" name="Grafik 6">
            <a:extLst>
              <a:ext uri="{FF2B5EF4-FFF2-40B4-BE49-F238E27FC236}">
                <a16:creationId xmlns:a16="http://schemas.microsoft.com/office/drawing/2014/main" id="{9C7BB403-ADF1-EE81-B0CB-1AABEA0D095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013596" y="1790307"/>
            <a:ext cx="2743200" cy="2743200"/>
          </a:xfrm>
          <a:prstGeom prst="rect">
            <a:avLst/>
          </a:prstGeom>
        </p:spPr>
      </p:pic>
    </p:spTree>
    <p:extLst>
      <p:ext uri="{BB962C8B-B14F-4D97-AF65-F5344CB8AC3E}">
        <p14:creationId xmlns:p14="http://schemas.microsoft.com/office/powerpoint/2010/main" val="21574795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Grafik 3">
            <a:extLst>
              <a:ext uri="{FF2B5EF4-FFF2-40B4-BE49-F238E27FC236}">
                <a16:creationId xmlns:a16="http://schemas.microsoft.com/office/drawing/2014/main" id="{62B31B10-DC08-1754-875A-375EE06F9EC6}"/>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20" y="10"/>
            <a:ext cx="12191980" cy="6857989"/>
          </a:xfrm>
          <a:prstGeom prst="rect">
            <a:avLst/>
          </a:prstGeom>
        </p:spPr>
      </p:pic>
      <p:sp>
        <p:nvSpPr>
          <p:cNvPr id="2" name="Rechteck: abgerundete Ecken 1">
            <a:extLst>
              <a:ext uri="{FF2B5EF4-FFF2-40B4-BE49-F238E27FC236}">
                <a16:creationId xmlns:a16="http://schemas.microsoft.com/office/drawing/2014/main" id="{6FB24FB1-7D39-4052-A16A-F58CEE3754DA}"/>
              </a:ext>
            </a:extLst>
          </p:cNvPr>
          <p:cNvSpPr/>
          <p:nvPr/>
        </p:nvSpPr>
        <p:spPr>
          <a:xfrm>
            <a:off x="1051560" y="1432223"/>
            <a:ext cx="9966960" cy="303580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b">
            <a:normAutofit/>
          </a:bodyPr>
          <a:lstStyle/>
          <a:p>
            <a:pPr>
              <a:lnSpc>
                <a:spcPct val="80000"/>
              </a:lnSpc>
              <a:spcBef>
                <a:spcPct val="0"/>
              </a:spcBef>
              <a:spcAft>
                <a:spcPts val="600"/>
              </a:spcAft>
            </a:pPr>
            <a:r>
              <a:rPr lang="en-US" sz="7200" err="1">
                <a:solidFill>
                  <a:srgbClr val="FFFFFF"/>
                </a:solidFill>
                <a:latin typeface="+mj-lt"/>
                <a:ea typeface="+mj-ea"/>
                <a:cs typeface="+mj-cs"/>
              </a:rPr>
              <a:t>Gruppeneinteilung</a:t>
            </a:r>
            <a:r>
              <a:rPr lang="en-US" sz="7200" kern="1200" cap="none" baseline="0">
                <a:solidFill>
                  <a:srgbClr val="FFFFFF"/>
                </a:solidFill>
                <a:latin typeface="+mj-lt"/>
                <a:ea typeface="+mj-ea"/>
                <a:cs typeface="+mj-cs"/>
              </a:rPr>
              <a:t> </a:t>
            </a:r>
          </a:p>
        </p:txBody>
      </p:sp>
    </p:spTree>
    <p:extLst>
      <p:ext uri="{BB962C8B-B14F-4D97-AF65-F5344CB8AC3E}">
        <p14:creationId xmlns:p14="http://schemas.microsoft.com/office/powerpoint/2010/main" val="17223265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Grafik 4" descr="Ein Bild, das Text enthält.&#10;Beschreibung automatisch generiert.">
            <a:extLst>
              <a:ext uri="{FF2B5EF4-FFF2-40B4-BE49-F238E27FC236}">
                <a16:creationId xmlns:a16="http://schemas.microsoft.com/office/drawing/2014/main" id="{67F2AF74-66A0-75A1-02BD-4C478D5C23E2}"/>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20" y="10"/>
            <a:ext cx="12191980" cy="6857989"/>
          </a:xfrm>
          <a:prstGeom prst="rect">
            <a:avLst/>
          </a:prstGeom>
        </p:spPr>
      </p:pic>
      <p:sp>
        <p:nvSpPr>
          <p:cNvPr id="7" name="Rechteck: abgerundete Ecken 6">
            <a:extLst>
              <a:ext uri="{FF2B5EF4-FFF2-40B4-BE49-F238E27FC236}">
                <a16:creationId xmlns:a16="http://schemas.microsoft.com/office/drawing/2014/main" id="{0D9FB15D-CEA8-AB81-7EDF-F4E33921F878}"/>
              </a:ext>
            </a:extLst>
          </p:cNvPr>
          <p:cNvSpPr/>
          <p:nvPr/>
        </p:nvSpPr>
        <p:spPr>
          <a:xfrm>
            <a:off x="1447800" y="193675"/>
            <a:ext cx="9405937" cy="865187"/>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de-DE" sz="3600">
                <a:cs typeface="Arial"/>
              </a:rPr>
              <a:t>Gruppenarbeit </a:t>
            </a:r>
            <a:endParaRPr lang="de-DE" sz="3600"/>
          </a:p>
        </p:txBody>
      </p:sp>
      <p:pic>
        <p:nvPicPr>
          <p:cNvPr id="3" name="Grafik 4">
            <a:extLst>
              <a:ext uri="{FF2B5EF4-FFF2-40B4-BE49-F238E27FC236}">
                <a16:creationId xmlns:a16="http://schemas.microsoft.com/office/drawing/2014/main" id="{500D7002-88C3-4BE3-64A7-5308A7D9C33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8557" y="2028792"/>
            <a:ext cx="3733014" cy="3733014"/>
          </a:xfrm>
          <a:prstGeom prst="rect">
            <a:avLst/>
          </a:prstGeom>
        </p:spPr>
      </p:pic>
      <p:sp>
        <p:nvSpPr>
          <p:cNvPr id="6" name="Textfeld 5">
            <a:extLst>
              <a:ext uri="{FF2B5EF4-FFF2-40B4-BE49-F238E27FC236}">
                <a16:creationId xmlns:a16="http://schemas.microsoft.com/office/drawing/2014/main" id="{727F49C7-4774-C3FF-67A1-9A799196A1BF}"/>
              </a:ext>
            </a:extLst>
          </p:cNvPr>
          <p:cNvSpPr txBox="1"/>
          <p:nvPr/>
        </p:nvSpPr>
        <p:spPr>
          <a:xfrm>
            <a:off x="0" y="1504950"/>
            <a:ext cx="4902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de-DE" sz="2800"/>
              <a:t>Aufgabe für die Gruppen </a:t>
            </a:r>
            <a:endParaRPr lang="de-DE"/>
          </a:p>
        </p:txBody>
      </p:sp>
    </p:spTree>
    <p:extLst>
      <p:ext uri="{BB962C8B-B14F-4D97-AF65-F5344CB8AC3E}">
        <p14:creationId xmlns:p14="http://schemas.microsoft.com/office/powerpoint/2010/main" val="948834259"/>
      </p:ext>
    </p:extLst>
  </p:cSld>
  <p:clrMapOvr>
    <a:overrideClrMapping bg1="dk1" tx1="lt1" bg2="dk2" tx2="lt2" accent1="accent1" accent2="accent2" accent3="accent3" accent4="accent4" accent5="accent5" accent6="accent6" hlink="hlink" folHlink="folHlink"/>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feld 1">
            <a:extLst>
              <a:ext uri="{FF2B5EF4-FFF2-40B4-BE49-F238E27FC236}">
                <a16:creationId xmlns:a16="http://schemas.microsoft.com/office/drawing/2014/main" id="{72F67AD8-1C1D-7A15-1D27-7CCE1C25490D}"/>
              </a:ext>
            </a:extLst>
          </p:cNvPr>
          <p:cNvSpPr txBox="1"/>
          <p:nvPr/>
        </p:nvSpPr>
        <p:spPr>
          <a:xfrm>
            <a:off x="1024128" y="2286000"/>
            <a:ext cx="6066818" cy="4023360"/>
          </a:xfrm>
          <a:prstGeom prst="rect">
            <a:avLst/>
          </a:prstGeom>
        </p:spPr>
        <p:txBody>
          <a:bodyPr rot="0" spcFirstLastPara="0" vertOverflow="overflow" horzOverflow="overflow" vert="horz" lIns="45720" tIns="45720" rIns="45720" bIns="45720" numCol="1" spcCol="0" rtlCol="0" fromWordArt="0" anchorCtr="0" forceAA="0" compatLnSpc="1">
            <a:prstTxWarp prst="textNoShape">
              <a:avLst/>
            </a:prstTxWarp>
            <a:normAutofit/>
          </a:bodyPr>
          <a:lstStyle/>
          <a:p>
            <a:pPr>
              <a:lnSpc>
                <a:spcPct val="90000"/>
              </a:lnSpc>
              <a:spcAft>
                <a:spcPts val="600"/>
              </a:spcAft>
              <a:buClr>
                <a:schemeClr val="accent1"/>
              </a:buClr>
            </a:pPr>
            <a:r>
              <a:rPr lang="en-US" sz="6000"/>
              <a:t>PAUSE</a:t>
            </a:r>
          </a:p>
        </p:txBody>
      </p:sp>
      <p:pic>
        <p:nvPicPr>
          <p:cNvPr id="11" name="Picture 3" descr="Front steps and columns of a majestic city building">
            <a:extLst>
              <a:ext uri="{FF2B5EF4-FFF2-40B4-BE49-F238E27FC236}">
                <a16:creationId xmlns:a16="http://schemas.microsoft.com/office/drawing/2014/main" id="{C1826C93-32AF-0244-1867-D79A980E2DFF}"/>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b="-3"/>
          <a:stretch/>
        </p:blipFill>
        <p:spPr>
          <a:xfrm>
            <a:off x="7552266" y="10"/>
            <a:ext cx="4639733" cy="6857990"/>
          </a:xfrm>
          <a:prstGeom prst="rect">
            <a:avLst/>
          </a:prstGeom>
        </p:spPr>
      </p:pic>
    </p:spTree>
    <p:extLst>
      <p:ext uri="{BB962C8B-B14F-4D97-AF65-F5344CB8AC3E}">
        <p14:creationId xmlns:p14="http://schemas.microsoft.com/office/powerpoint/2010/main" val="877865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70E3D4A-515E-0CC6-BFE1-E9B5AC8BA924}"/>
              </a:ext>
            </a:extLst>
          </p:cNvPr>
          <p:cNvSpPr>
            <a:spLocks noGrp="1"/>
          </p:cNvSpPr>
          <p:nvPr>
            <p:ph type="title"/>
          </p:nvPr>
        </p:nvSpPr>
        <p:spPr/>
        <p:txBody>
          <a:bodyPr/>
          <a:lstStyle/>
          <a:p>
            <a:r>
              <a:rPr lang="de-DE"/>
              <a:t>Positivbeispiel 1:</a:t>
            </a:r>
          </a:p>
        </p:txBody>
      </p:sp>
    </p:spTree>
    <p:extLst>
      <p:ext uri="{BB962C8B-B14F-4D97-AF65-F5344CB8AC3E}">
        <p14:creationId xmlns:p14="http://schemas.microsoft.com/office/powerpoint/2010/main" val="20244378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Grafik 4" descr="Ein Bild, das Text enthält.&#10;&#10;Beschreibung automatisch generiert.">
            <a:extLst>
              <a:ext uri="{FF2B5EF4-FFF2-40B4-BE49-F238E27FC236}">
                <a16:creationId xmlns:a16="http://schemas.microsoft.com/office/drawing/2014/main" id="{67F2AF74-66A0-75A1-02BD-4C478D5C23E2}"/>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20" y="10"/>
            <a:ext cx="12191980" cy="6857989"/>
          </a:xfrm>
          <a:prstGeom prst="rect">
            <a:avLst/>
          </a:prstGeom>
        </p:spPr>
      </p:pic>
      <p:sp>
        <p:nvSpPr>
          <p:cNvPr id="7" name="Rechteck: abgerundete Ecken 6">
            <a:extLst>
              <a:ext uri="{FF2B5EF4-FFF2-40B4-BE49-F238E27FC236}">
                <a16:creationId xmlns:a16="http://schemas.microsoft.com/office/drawing/2014/main" id="{0D9FB15D-CEA8-AB81-7EDF-F4E33921F878}"/>
              </a:ext>
            </a:extLst>
          </p:cNvPr>
          <p:cNvSpPr/>
          <p:nvPr/>
        </p:nvSpPr>
        <p:spPr>
          <a:xfrm>
            <a:off x="1447800" y="193675"/>
            <a:ext cx="9405937" cy="865187"/>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de-DE" sz="3600">
                <a:cs typeface="Arial"/>
              </a:rPr>
              <a:t>Gruppenarbeit </a:t>
            </a:r>
            <a:endParaRPr lang="de-DE" sz="3600"/>
          </a:p>
        </p:txBody>
      </p:sp>
    </p:spTree>
    <p:extLst>
      <p:ext uri="{BB962C8B-B14F-4D97-AF65-F5344CB8AC3E}">
        <p14:creationId xmlns:p14="http://schemas.microsoft.com/office/powerpoint/2010/main" val="2986124296"/>
      </p:ext>
    </p:extLst>
  </p:cSld>
  <p:clrMapOvr>
    <a:overrideClrMapping bg1="dk1" tx1="lt1" bg2="dk2" tx2="lt2" accent1="accent1" accent2="accent2" accent3="accent3" accent4="accent4" accent5="accent5" accent6="accent6" hlink="hlink" folHlink="folHlink"/>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feld 1">
            <a:extLst>
              <a:ext uri="{FF2B5EF4-FFF2-40B4-BE49-F238E27FC236}">
                <a16:creationId xmlns:a16="http://schemas.microsoft.com/office/drawing/2014/main" id="{81BD7CA0-4830-C731-189B-9893780320C5}"/>
              </a:ext>
            </a:extLst>
          </p:cNvPr>
          <p:cNvSpPr txBox="1"/>
          <p:nvPr/>
        </p:nvSpPr>
        <p:spPr>
          <a:xfrm>
            <a:off x="511629" y="337457"/>
            <a:ext cx="6591223" cy="5971903"/>
          </a:xfrm>
          <a:prstGeom prst="rect">
            <a:avLst/>
          </a:prstGeom>
        </p:spPr>
        <p:txBody>
          <a:bodyPr rot="0" spcFirstLastPara="0" vertOverflow="overflow" horzOverflow="overflow" vert="horz" wrap="square" lIns="45720" tIns="45720" rIns="45720" bIns="45720" numCol="1" spcCol="0" rtlCol="0" fromWordArt="0" anchor="t" anchorCtr="0" forceAA="0" compatLnSpc="1">
            <a:prstTxWarp prst="textNoShape">
              <a:avLst/>
            </a:prstTxWarp>
            <a:noAutofit/>
          </a:bodyPr>
          <a:lstStyle/>
          <a:p>
            <a:pPr>
              <a:lnSpc>
                <a:spcPct val="90000"/>
              </a:lnSpc>
              <a:spcAft>
                <a:spcPts val="600"/>
              </a:spcAft>
              <a:buClr>
                <a:schemeClr val="accent1"/>
              </a:buClr>
            </a:pPr>
            <a:r>
              <a:rPr lang="de-DE" sz="2000"/>
              <a:t>Checkliste - Inklusion in Storys</a:t>
            </a:r>
          </a:p>
          <a:p>
            <a:pPr>
              <a:lnSpc>
                <a:spcPct val="90000"/>
              </a:lnSpc>
              <a:spcAft>
                <a:spcPts val="600"/>
              </a:spcAft>
              <a:buClr>
                <a:schemeClr val="accent1"/>
              </a:buClr>
            </a:pPr>
            <a:endParaRPr lang="de-DE" sz="1600"/>
          </a:p>
          <a:p>
            <a:pPr marL="285750" indent="-285750">
              <a:lnSpc>
                <a:spcPct val="90000"/>
              </a:lnSpc>
              <a:spcAft>
                <a:spcPts val="600"/>
              </a:spcAft>
              <a:buClr>
                <a:srgbClr val="1CADE4"/>
              </a:buClr>
              <a:buFont typeface="Arial"/>
              <a:buChar char="•"/>
            </a:pPr>
            <a:r>
              <a:rPr lang="de-DE"/>
              <a:t>Gesprochenes als (Untertitel-) Text darstellen</a:t>
            </a:r>
          </a:p>
          <a:p>
            <a:pPr marL="742950" lvl="1" indent="-285750">
              <a:lnSpc>
                <a:spcPct val="90000"/>
              </a:lnSpc>
              <a:spcAft>
                <a:spcPts val="600"/>
              </a:spcAft>
              <a:buClr>
                <a:schemeClr val="accent1"/>
              </a:buClr>
              <a:buFont typeface="Arial"/>
              <a:buChar char="•"/>
            </a:pPr>
            <a:r>
              <a:rPr lang="de-DE"/>
              <a:t>Text selbst schreiben, damit keine Fehler entstehen</a:t>
            </a:r>
          </a:p>
          <a:p>
            <a:pPr marL="285750" indent="-285750">
              <a:lnSpc>
                <a:spcPct val="90000"/>
              </a:lnSpc>
              <a:spcAft>
                <a:spcPts val="600"/>
              </a:spcAft>
              <a:buClr>
                <a:schemeClr val="accent1"/>
              </a:buClr>
              <a:buFont typeface="Arial"/>
              <a:buChar char="•"/>
            </a:pPr>
            <a:r>
              <a:rPr lang="de-DE"/>
              <a:t>Text gut lesbar gestalten (kontrastreich zum Video, groß genug, gut lesbare Schriftart)</a:t>
            </a:r>
          </a:p>
          <a:p>
            <a:pPr marL="285750" indent="-285750">
              <a:lnSpc>
                <a:spcPct val="90000"/>
              </a:lnSpc>
              <a:spcAft>
                <a:spcPts val="600"/>
              </a:spcAft>
              <a:buClr>
                <a:schemeClr val="accent1"/>
              </a:buClr>
              <a:buFont typeface="Arial"/>
              <a:buChar char="•"/>
            </a:pPr>
            <a:r>
              <a:rPr lang="de-DE"/>
              <a:t>Klare Aussprache</a:t>
            </a:r>
          </a:p>
          <a:p>
            <a:pPr marL="285750" indent="-285750">
              <a:lnSpc>
                <a:spcPct val="90000"/>
              </a:lnSpc>
              <a:spcAft>
                <a:spcPts val="600"/>
              </a:spcAft>
              <a:buClr>
                <a:schemeClr val="accent1"/>
              </a:buClr>
              <a:buFont typeface="Arial"/>
              <a:buChar char="•"/>
            </a:pPr>
            <a:r>
              <a:rPr lang="de-DE"/>
              <a:t>Unterstützende Gestik und Mimik </a:t>
            </a:r>
          </a:p>
          <a:p>
            <a:pPr marL="285750" indent="-285750">
              <a:lnSpc>
                <a:spcPct val="90000"/>
              </a:lnSpc>
              <a:spcAft>
                <a:spcPts val="600"/>
              </a:spcAft>
              <a:buClr>
                <a:schemeClr val="accent1"/>
              </a:buClr>
              <a:buFont typeface="Arial"/>
              <a:buChar char="•"/>
            </a:pPr>
            <a:r>
              <a:rPr lang="de-DE"/>
              <a:t>Blickkontakt mit der Kamera/ den "Zuschauern"</a:t>
            </a:r>
          </a:p>
          <a:p>
            <a:pPr marL="285750" indent="-285750">
              <a:lnSpc>
                <a:spcPct val="90000"/>
              </a:lnSpc>
              <a:spcAft>
                <a:spcPts val="600"/>
              </a:spcAft>
              <a:buClr>
                <a:schemeClr val="accent1"/>
              </a:buClr>
              <a:buFont typeface="Arial"/>
              <a:buChar char="•"/>
            </a:pPr>
            <a:endParaRPr lang="de-DE" sz="1600"/>
          </a:p>
          <a:p>
            <a:pPr marL="285750" indent="-285750">
              <a:lnSpc>
                <a:spcPct val="90000"/>
              </a:lnSpc>
              <a:spcAft>
                <a:spcPts val="600"/>
              </a:spcAft>
              <a:buClr>
                <a:schemeClr val="accent1"/>
              </a:buClr>
              <a:buFont typeface="Arial"/>
              <a:buChar char="•"/>
            </a:pPr>
            <a:endParaRPr lang="de-DE" sz="1600"/>
          </a:p>
          <a:p>
            <a:pPr>
              <a:lnSpc>
                <a:spcPct val="90000"/>
              </a:lnSpc>
              <a:spcAft>
                <a:spcPts val="600"/>
              </a:spcAft>
              <a:buClr>
                <a:schemeClr val="accent1"/>
              </a:buClr>
            </a:pPr>
            <a:r>
              <a:rPr lang="de-DE"/>
              <a:t>                          		</a:t>
            </a:r>
            <a:r>
              <a:rPr lang="de-DE" sz="2000"/>
              <a:t>Checkliste - Filmen</a:t>
            </a:r>
          </a:p>
          <a:p>
            <a:pPr>
              <a:lnSpc>
                <a:spcPct val="90000"/>
              </a:lnSpc>
              <a:spcAft>
                <a:spcPts val="600"/>
              </a:spcAft>
              <a:buClr>
                <a:schemeClr val="accent1"/>
              </a:buClr>
            </a:pPr>
            <a:endParaRPr lang="de-DE"/>
          </a:p>
          <a:p>
            <a:pPr marL="2571750" lvl="5" indent="-285750">
              <a:lnSpc>
                <a:spcPct val="90000"/>
              </a:lnSpc>
              <a:spcAft>
                <a:spcPts val="600"/>
              </a:spcAft>
              <a:buClr>
                <a:schemeClr val="accent1"/>
              </a:buClr>
              <a:buFont typeface="Arial,Sans-Serif"/>
              <a:buChar char="•"/>
            </a:pPr>
            <a:r>
              <a:rPr lang="de-DE"/>
              <a:t>Gute Lichtverhältnisse</a:t>
            </a:r>
          </a:p>
          <a:p>
            <a:pPr marL="2571750" lvl="5" indent="-285750">
              <a:lnSpc>
                <a:spcPct val="90000"/>
              </a:lnSpc>
              <a:spcAft>
                <a:spcPts val="600"/>
              </a:spcAft>
              <a:buClr>
                <a:schemeClr val="accent1"/>
              </a:buClr>
              <a:buFont typeface="Arial,Sans-Serif"/>
              <a:buChar char="•"/>
            </a:pPr>
            <a:r>
              <a:rPr lang="de-DE"/>
              <a:t>Keine/ wenige Nebengeräusche</a:t>
            </a:r>
          </a:p>
          <a:p>
            <a:pPr marL="2571750" lvl="5" indent="-285750">
              <a:lnSpc>
                <a:spcPct val="90000"/>
              </a:lnSpc>
              <a:spcAft>
                <a:spcPts val="600"/>
              </a:spcAft>
              <a:buClr>
                <a:schemeClr val="accent1"/>
              </a:buClr>
              <a:buFont typeface="Arial,Sans-Serif"/>
              <a:buChar char="•"/>
            </a:pPr>
            <a:r>
              <a:rPr lang="de-DE"/>
              <a:t>Inhalt der Story im Fokus der Aufnahme</a:t>
            </a:r>
          </a:p>
          <a:p>
            <a:pPr marL="2571750" lvl="5" indent="-285750">
              <a:lnSpc>
                <a:spcPct val="90000"/>
              </a:lnSpc>
              <a:spcAft>
                <a:spcPts val="600"/>
              </a:spcAft>
              <a:buClr>
                <a:schemeClr val="accent1"/>
              </a:buClr>
              <a:buFont typeface="Arial,Sans-Serif"/>
              <a:buChar char="•"/>
            </a:pPr>
            <a:r>
              <a:rPr lang="de-DE"/>
              <a:t>Keine Ablenkung durch andere Aktionen/ Personen im Hintergrund</a:t>
            </a:r>
          </a:p>
          <a:p>
            <a:pPr marL="2571750" lvl="5" indent="-285750">
              <a:lnSpc>
                <a:spcPct val="90000"/>
              </a:lnSpc>
              <a:spcAft>
                <a:spcPts val="600"/>
              </a:spcAft>
              <a:buClr>
                <a:schemeClr val="accent1"/>
              </a:buClr>
              <a:buFont typeface="Arial,Sans-Serif"/>
              <a:buChar char="•"/>
            </a:pPr>
            <a:r>
              <a:rPr lang="de-DE"/>
              <a:t>Ruhige Kameraführung</a:t>
            </a:r>
          </a:p>
          <a:p>
            <a:pPr>
              <a:lnSpc>
                <a:spcPct val="90000"/>
              </a:lnSpc>
              <a:spcAft>
                <a:spcPts val="600"/>
              </a:spcAft>
              <a:buClr>
                <a:schemeClr val="accent1"/>
              </a:buClr>
            </a:pPr>
            <a:endParaRPr lang="en-US" sz="1100"/>
          </a:p>
          <a:p>
            <a:pPr marL="285750" indent="-285750">
              <a:lnSpc>
                <a:spcPct val="90000"/>
              </a:lnSpc>
              <a:spcAft>
                <a:spcPts val="600"/>
              </a:spcAft>
              <a:buClr>
                <a:schemeClr val="accent1"/>
              </a:buClr>
              <a:buFont typeface="Arial"/>
              <a:buChar char="•"/>
            </a:pPr>
            <a:endParaRPr lang="en-US" sz="1100"/>
          </a:p>
          <a:p>
            <a:pPr marL="285750" indent="-285750">
              <a:lnSpc>
                <a:spcPct val="90000"/>
              </a:lnSpc>
              <a:spcAft>
                <a:spcPts val="600"/>
              </a:spcAft>
              <a:buClr>
                <a:schemeClr val="accent1"/>
              </a:buClr>
              <a:buFont typeface="Arial"/>
              <a:buChar char="•"/>
            </a:pPr>
            <a:endParaRPr lang="en-US" sz="1100"/>
          </a:p>
          <a:p>
            <a:pPr marL="285750" indent="-285750">
              <a:lnSpc>
                <a:spcPct val="90000"/>
              </a:lnSpc>
              <a:spcAft>
                <a:spcPts val="600"/>
              </a:spcAft>
              <a:buClr>
                <a:schemeClr val="accent1"/>
              </a:buClr>
              <a:buFont typeface="Arial"/>
              <a:buChar char="•"/>
            </a:pPr>
            <a:endParaRPr lang="en-US" sz="1100"/>
          </a:p>
          <a:p>
            <a:pPr marL="285750" indent="-285750">
              <a:lnSpc>
                <a:spcPct val="90000"/>
              </a:lnSpc>
              <a:spcAft>
                <a:spcPts val="600"/>
              </a:spcAft>
              <a:buClr>
                <a:schemeClr val="accent1"/>
              </a:buClr>
              <a:buFont typeface="Arial"/>
              <a:buChar char="•"/>
            </a:pPr>
            <a:endParaRPr lang="en-US" sz="1100"/>
          </a:p>
          <a:p>
            <a:pPr marL="285750" indent="-285750">
              <a:lnSpc>
                <a:spcPct val="90000"/>
              </a:lnSpc>
              <a:spcAft>
                <a:spcPts val="600"/>
              </a:spcAft>
              <a:buClr>
                <a:schemeClr val="accent1"/>
              </a:buClr>
              <a:buFont typeface="Arial"/>
              <a:buChar char="•"/>
            </a:pPr>
            <a:endParaRPr lang="en-US" sz="1100"/>
          </a:p>
          <a:p>
            <a:pPr marL="285750" indent="-285750">
              <a:lnSpc>
                <a:spcPct val="90000"/>
              </a:lnSpc>
              <a:spcAft>
                <a:spcPts val="600"/>
              </a:spcAft>
              <a:buClr>
                <a:schemeClr val="accent1"/>
              </a:buClr>
              <a:buFont typeface="Arial"/>
              <a:buChar char="•"/>
            </a:pPr>
            <a:endParaRPr lang="en-US" sz="1100"/>
          </a:p>
        </p:txBody>
      </p:sp>
      <p:pic>
        <p:nvPicPr>
          <p:cNvPr id="5" name="Picture 4">
            <a:extLst>
              <a:ext uri="{FF2B5EF4-FFF2-40B4-BE49-F238E27FC236}">
                <a16:creationId xmlns:a16="http://schemas.microsoft.com/office/drawing/2014/main" id="{DEFDF8D2-46E9-BF2B-60AC-AA8D0EDE900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b="-3"/>
          <a:stretch/>
        </p:blipFill>
        <p:spPr>
          <a:xfrm>
            <a:off x="8861953" y="10"/>
            <a:ext cx="4639733" cy="6857990"/>
          </a:xfrm>
          <a:prstGeom prst="rect">
            <a:avLst/>
          </a:prstGeom>
        </p:spPr>
      </p:pic>
      <p:sp>
        <p:nvSpPr>
          <p:cNvPr id="3" name="Textfeld 2">
            <a:extLst>
              <a:ext uri="{FF2B5EF4-FFF2-40B4-BE49-F238E27FC236}">
                <a16:creationId xmlns:a16="http://schemas.microsoft.com/office/drawing/2014/main" id="{DC106A5C-4F9F-B8A2-FED7-49AD51A6D088}"/>
              </a:ext>
            </a:extLst>
          </p:cNvPr>
          <p:cNvSpPr txBox="1"/>
          <p:nvPr/>
        </p:nvSpPr>
        <p:spPr>
          <a:xfrm>
            <a:off x="9474640" y="497562"/>
            <a:ext cx="3921917" cy="129266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Aft>
                <a:spcPts val="600"/>
              </a:spcAft>
            </a:pPr>
            <a:endParaRPr lang="de-DE"/>
          </a:p>
          <a:p>
            <a:pPr>
              <a:spcAft>
                <a:spcPts val="600"/>
              </a:spcAft>
            </a:pPr>
            <a:r>
              <a:rPr lang="de-DE" sz="3200"/>
              <a:t>Hilfe </a:t>
            </a:r>
            <a:endParaRPr lang="de-DE"/>
          </a:p>
          <a:p>
            <a:pPr marL="285750" indent="-285750">
              <a:spcAft>
                <a:spcPts val="600"/>
              </a:spcAft>
              <a:buFont typeface="Arial"/>
              <a:buChar char="•"/>
            </a:pPr>
            <a:endParaRPr lang="de-DE"/>
          </a:p>
        </p:txBody>
      </p:sp>
      <p:pic>
        <p:nvPicPr>
          <p:cNvPr id="4" name="Grafik 5">
            <a:extLst>
              <a:ext uri="{FF2B5EF4-FFF2-40B4-BE49-F238E27FC236}">
                <a16:creationId xmlns:a16="http://schemas.microsoft.com/office/drawing/2014/main" id="{A7AE7B3E-FC76-5207-2E06-D6ADBB6ED6C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381" y="3331404"/>
            <a:ext cx="2743200" cy="3528941"/>
          </a:xfrm>
          <a:prstGeom prst="rect">
            <a:avLst/>
          </a:prstGeom>
        </p:spPr>
      </p:pic>
      <p:pic>
        <p:nvPicPr>
          <p:cNvPr id="6" name="Grafik 6">
            <a:extLst>
              <a:ext uri="{FF2B5EF4-FFF2-40B4-BE49-F238E27FC236}">
                <a16:creationId xmlns:a16="http://schemas.microsoft.com/office/drawing/2014/main" id="{9C7BB403-ADF1-EE81-B0CB-1AABEA0D095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013596" y="1790307"/>
            <a:ext cx="2743200" cy="2743200"/>
          </a:xfrm>
          <a:prstGeom prst="rect">
            <a:avLst/>
          </a:prstGeom>
        </p:spPr>
      </p:pic>
    </p:spTree>
    <p:extLst>
      <p:ext uri="{BB962C8B-B14F-4D97-AF65-F5344CB8AC3E}">
        <p14:creationId xmlns:p14="http://schemas.microsoft.com/office/powerpoint/2010/main" val="33040834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Grafik 2">
            <a:extLst>
              <a:ext uri="{FF2B5EF4-FFF2-40B4-BE49-F238E27FC236}">
                <a16:creationId xmlns:a16="http://schemas.microsoft.com/office/drawing/2014/main" id="{D8A7A958-D720-A715-F965-80C54E93E78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0" y="10"/>
            <a:ext cx="12191980" cy="6857990"/>
          </a:xfrm>
          <a:prstGeom prst="rect">
            <a:avLst/>
          </a:prstGeom>
        </p:spPr>
      </p:pic>
      <p:sp>
        <p:nvSpPr>
          <p:cNvPr id="3" name="Rechteck 2">
            <a:extLst>
              <a:ext uri="{FF2B5EF4-FFF2-40B4-BE49-F238E27FC236}">
                <a16:creationId xmlns:a16="http://schemas.microsoft.com/office/drawing/2014/main" id="{9575A7E4-1345-8E94-706E-DF6082891762}"/>
              </a:ext>
            </a:extLst>
          </p:cNvPr>
          <p:cNvSpPr/>
          <p:nvPr/>
        </p:nvSpPr>
        <p:spPr>
          <a:xfrm>
            <a:off x="457200" y="4960137"/>
            <a:ext cx="7772400" cy="1463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algn="r">
              <a:lnSpc>
                <a:spcPct val="80000"/>
              </a:lnSpc>
              <a:spcBef>
                <a:spcPct val="0"/>
              </a:spcBef>
              <a:spcAft>
                <a:spcPts val="600"/>
              </a:spcAft>
            </a:pPr>
            <a:r>
              <a:rPr lang="en-US" sz="5000" kern="1200" cap="all" spc="200" baseline="0">
                <a:solidFill>
                  <a:schemeClr val="tx1">
                    <a:lumMod val="95000"/>
                    <a:lumOff val="5000"/>
                  </a:schemeClr>
                </a:solidFill>
                <a:latin typeface="+mj-lt"/>
                <a:ea typeface="+mj-ea"/>
                <a:cs typeface="+mj-cs"/>
              </a:rPr>
              <a:t>Präsentation der Ergebnisse </a:t>
            </a:r>
          </a:p>
        </p:txBody>
      </p:sp>
    </p:spTree>
    <p:extLst>
      <p:ext uri="{BB962C8B-B14F-4D97-AF65-F5344CB8AC3E}">
        <p14:creationId xmlns:p14="http://schemas.microsoft.com/office/powerpoint/2010/main" val="38773000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hteck 8">
            <a:extLst>
              <a:ext uri="{FF2B5EF4-FFF2-40B4-BE49-F238E27FC236}">
                <a16:creationId xmlns:a16="http://schemas.microsoft.com/office/drawing/2014/main" id="{EAFFCE4E-4861-84A2-E7B5-2C0DBCEE8DEB}"/>
              </a:ext>
            </a:extLst>
          </p:cNvPr>
          <p:cNvSpPr/>
          <p:nvPr/>
        </p:nvSpPr>
        <p:spPr>
          <a:xfrm>
            <a:off x="471488" y="257175"/>
            <a:ext cx="11644312" cy="6588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5400">
                <a:cs typeface="Arial"/>
              </a:rPr>
              <a:t>Fünf Finger Feedback </a:t>
            </a:r>
            <a:endParaRPr lang="de-DE"/>
          </a:p>
        </p:txBody>
      </p:sp>
      <p:pic>
        <p:nvPicPr>
          <p:cNvPr id="3" name="Grafik 3">
            <a:extLst>
              <a:ext uri="{FF2B5EF4-FFF2-40B4-BE49-F238E27FC236}">
                <a16:creationId xmlns:a16="http://schemas.microsoft.com/office/drawing/2014/main" id="{E6208026-ABBD-6A1E-3A4E-0469F93F679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561301" y="1069411"/>
            <a:ext cx="9468331" cy="5787165"/>
          </a:xfrm>
          <a:prstGeom prst="rect">
            <a:avLst/>
          </a:prstGeom>
        </p:spPr>
      </p:pic>
    </p:spTree>
    <p:extLst>
      <p:ext uri="{BB962C8B-B14F-4D97-AF65-F5344CB8AC3E}">
        <p14:creationId xmlns:p14="http://schemas.microsoft.com/office/powerpoint/2010/main" val="169520570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E67EEB5-5D27-57C8-D6BE-06E0A523664D}"/>
              </a:ext>
            </a:extLst>
          </p:cNvPr>
          <p:cNvSpPr>
            <a:spLocks noGrp="1"/>
          </p:cNvSpPr>
          <p:nvPr>
            <p:ph type="title"/>
          </p:nvPr>
        </p:nvSpPr>
        <p:spPr/>
        <p:txBody>
          <a:bodyPr/>
          <a:lstStyle/>
          <a:p>
            <a:r>
              <a:rPr lang="de-DE"/>
              <a:t>Literatur </a:t>
            </a:r>
          </a:p>
        </p:txBody>
      </p:sp>
      <p:sp>
        <p:nvSpPr>
          <p:cNvPr id="3" name="Inhaltsplatzhalter 2">
            <a:extLst>
              <a:ext uri="{FF2B5EF4-FFF2-40B4-BE49-F238E27FC236}">
                <a16:creationId xmlns:a16="http://schemas.microsoft.com/office/drawing/2014/main" id="{FA9D66C4-04B6-F8D3-2CC2-09D138B51702}"/>
              </a:ext>
            </a:extLst>
          </p:cNvPr>
          <p:cNvSpPr>
            <a:spLocks noGrp="1"/>
          </p:cNvSpPr>
          <p:nvPr>
            <p:ph idx="1"/>
          </p:nvPr>
        </p:nvSpPr>
        <p:spPr/>
        <p:txBody>
          <a:bodyPr vert="horz" lIns="91440" tIns="45720" rIns="91440" bIns="45720" rtlCol="0" anchor="t">
            <a:normAutofit fontScale="32500" lnSpcReduction="20000"/>
          </a:bodyPr>
          <a:lstStyle/>
          <a:p>
            <a:r>
              <a:rPr lang="de-DE">
                <a:ea typeface="+mn-lt"/>
                <a:cs typeface="+mn-lt"/>
                <a:hlinkClick r:id="rId2"/>
              </a:rPr>
              <a:t>https://pixabay.com/de/photos/pause-auszeit-hintergrund-3788979/</a:t>
            </a:r>
            <a:endParaRPr lang="de-DE">
              <a:ea typeface="+mn-lt"/>
              <a:cs typeface="+mn-lt"/>
            </a:endParaRPr>
          </a:p>
          <a:p>
            <a:pPr>
              <a:buClr>
                <a:srgbClr val="689D9B"/>
              </a:buClr>
            </a:pPr>
            <a:r>
              <a:rPr lang="de-DE">
                <a:ea typeface="+mn-lt"/>
                <a:cs typeface="+mn-lt"/>
                <a:hlinkClick r:id="rId3"/>
              </a:rPr>
              <a:t>https://pixabay.com/de/photos/medien-social-media-apps-998990/</a:t>
            </a:r>
          </a:p>
          <a:p>
            <a:pPr>
              <a:buClr>
                <a:srgbClr val="689D9B"/>
              </a:buClr>
            </a:pPr>
            <a:r>
              <a:rPr lang="de-DE">
                <a:ea typeface="+mn-lt"/>
                <a:cs typeface="+mn-lt"/>
                <a:hlinkClick r:id="rId4"/>
              </a:rPr>
              <a:t>https://pixabay.com/de/photos/teamwork-team-zahnrad-tafel-kreide-2499632/</a:t>
            </a:r>
          </a:p>
          <a:p>
            <a:pPr>
              <a:buClr>
                <a:srgbClr val="689D9B"/>
              </a:buClr>
            </a:pPr>
            <a:r>
              <a:rPr lang="de-DE">
                <a:ea typeface="+mn-lt"/>
                <a:cs typeface="+mn-lt"/>
                <a:hlinkClick r:id="rId5"/>
              </a:rPr>
              <a:t>https://pixabay.com/de/vectors/youtube-video-logo-1837872/</a:t>
            </a:r>
          </a:p>
          <a:p>
            <a:pPr>
              <a:buClr>
                <a:srgbClr val="689D9B"/>
              </a:buClr>
            </a:pPr>
            <a:r>
              <a:rPr lang="de-DE">
                <a:ea typeface="+mn-lt"/>
                <a:cs typeface="+mn-lt"/>
                <a:hlinkClick r:id="rId6"/>
              </a:rPr>
              <a:t>cloud-thinking-thought-bubble-304979</a:t>
            </a:r>
            <a:endParaRPr lang="de-DE">
              <a:ea typeface="+mn-lt"/>
              <a:cs typeface="+mn-lt"/>
            </a:endParaRPr>
          </a:p>
          <a:p>
            <a:pPr>
              <a:buClr>
                <a:srgbClr val="689D9B"/>
              </a:buClr>
            </a:pPr>
            <a:r>
              <a:rPr lang="de-DE">
                <a:ea typeface="+mn-lt"/>
                <a:cs typeface="+mn-lt"/>
                <a:hlinkClick r:id="rId7"/>
              </a:rPr>
              <a:t>cabinets-turnpike-red-white-closed-5227723</a:t>
            </a:r>
            <a:endParaRPr lang="de-DE">
              <a:ea typeface="+mn-lt"/>
              <a:cs typeface="+mn-lt"/>
            </a:endParaRPr>
          </a:p>
          <a:p>
            <a:pPr>
              <a:buClr>
                <a:srgbClr val="689D9B"/>
              </a:buClr>
            </a:pPr>
            <a:r>
              <a:rPr lang="de-DE">
                <a:ea typeface="+mn-lt"/>
                <a:cs typeface="+mn-lt"/>
                <a:hlinkClick r:id="rId8"/>
              </a:rPr>
              <a:t>signpost-closed-road-sign-end-stop-5274077</a:t>
            </a:r>
            <a:endParaRPr lang="de-DE">
              <a:ea typeface="+mn-lt"/>
              <a:cs typeface="+mn-lt"/>
            </a:endParaRPr>
          </a:p>
          <a:p>
            <a:pPr>
              <a:buClr>
                <a:srgbClr val="689D9B"/>
              </a:buClr>
            </a:pPr>
            <a:r>
              <a:rPr lang="de-DE">
                <a:ea typeface="+mn-lt"/>
                <a:cs typeface="+mn-lt"/>
                <a:hlinkClick r:id="rId9"/>
              </a:rPr>
              <a:t>people-google-polaroid-pinterest-3175027</a:t>
            </a:r>
            <a:endParaRPr lang="de-DE">
              <a:ea typeface="+mn-lt"/>
              <a:cs typeface="+mn-lt"/>
            </a:endParaRPr>
          </a:p>
          <a:p>
            <a:pPr>
              <a:buClr>
                <a:srgbClr val="689D9B"/>
              </a:buClr>
            </a:pPr>
            <a:r>
              <a:rPr lang="de-DE">
                <a:ea typeface="+mn-lt"/>
                <a:cs typeface="+mn-lt"/>
                <a:hlinkClick r:id="rId10"/>
              </a:rPr>
              <a:t>technology-devices-electronics-6801334</a:t>
            </a:r>
            <a:endParaRPr lang="de-DE">
              <a:ea typeface="+mn-lt"/>
              <a:cs typeface="+mn-lt"/>
            </a:endParaRPr>
          </a:p>
          <a:p>
            <a:pPr>
              <a:buClr>
                <a:srgbClr val="689D9B"/>
              </a:buClr>
            </a:pPr>
            <a:r>
              <a:rPr lang="de-DE">
                <a:ea typeface="+mn-lt"/>
                <a:cs typeface="+mn-lt"/>
                <a:hlinkClick r:id="rId11"/>
              </a:rPr>
              <a:t>rome-vatican-stairs-italy-pope-5195046</a:t>
            </a:r>
            <a:endParaRPr lang="de-DE">
              <a:ea typeface="+mn-lt"/>
              <a:cs typeface="+mn-lt"/>
            </a:endParaRPr>
          </a:p>
          <a:p>
            <a:pPr>
              <a:buClr>
                <a:srgbClr val="689D9B"/>
              </a:buClr>
            </a:pPr>
            <a:r>
              <a:rPr lang="de-DE">
                <a:ea typeface="+mn-lt"/>
                <a:cs typeface="+mn-lt"/>
                <a:hlinkClick r:id="rId12"/>
              </a:rPr>
              <a:t>not-hear-not-see-do-not-speak-fun-1760740</a:t>
            </a:r>
            <a:endParaRPr lang="de-DE">
              <a:ea typeface="+mn-lt"/>
              <a:cs typeface="+mn-lt"/>
            </a:endParaRPr>
          </a:p>
          <a:p>
            <a:pPr>
              <a:buClr>
                <a:srgbClr val="689D9B"/>
              </a:buClr>
            </a:pPr>
            <a:r>
              <a:rPr lang="de-DE">
                <a:ea typeface="+mn-lt"/>
                <a:cs typeface="+mn-lt"/>
                <a:hlinkClick r:id="rId13"/>
              </a:rPr>
              <a:t>nummer-farbe-prüfen-farbenblindheit-1719458</a:t>
            </a:r>
            <a:endParaRPr lang="de-DE">
              <a:ea typeface="+mn-lt"/>
              <a:cs typeface="+mn-lt"/>
            </a:endParaRPr>
          </a:p>
          <a:p>
            <a:pPr>
              <a:buClr>
                <a:srgbClr val="689D9B"/>
              </a:buClr>
            </a:pPr>
            <a:r>
              <a:rPr lang="de-DE">
                <a:ea typeface="+mn-lt"/>
                <a:cs typeface="+mn-lt"/>
                <a:hlinkClick r:id="rId14"/>
              </a:rPr>
              <a:t>nachrichten-zeitung-globus-1074604</a:t>
            </a:r>
            <a:endParaRPr lang="de-DE">
              <a:ea typeface="+mn-lt"/>
              <a:cs typeface="+mn-lt"/>
            </a:endParaRPr>
          </a:p>
          <a:p>
            <a:pPr>
              <a:buClr>
                <a:srgbClr val="689D9B"/>
              </a:buClr>
            </a:pPr>
            <a:r>
              <a:rPr lang="de-DE">
                <a:ea typeface="+mn-lt"/>
                <a:cs typeface="+mn-lt"/>
                <a:hlinkClick r:id="rId15"/>
              </a:rPr>
              <a:t>https://pixabay.com/de/illustrations/fax-weiße-männchen-3d-model-1889075/</a:t>
            </a:r>
            <a:endParaRPr lang="de-DE">
              <a:ea typeface="+mn-lt"/>
              <a:cs typeface="+mn-lt"/>
            </a:endParaRPr>
          </a:p>
          <a:p>
            <a:pPr>
              <a:buClr>
                <a:srgbClr val="689D9B"/>
              </a:buClr>
            </a:pPr>
            <a:r>
              <a:rPr lang="de-DE">
                <a:ea typeface="+mn-lt"/>
                <a:cs typeface="+mn-lt"/>
                <a:hlinkClick r:id="rId16"/>
              </a:rPr>
              <a:t>nacht-lichter-verschwommen-dunkel-925414</a:t>
            </a:r>
            <a:endParaRPr lang="de-DE">
              <a:ea typeface="+mn-lt"/>
              <a:cs typeface="+mn-lt"/>
            </a:endParaRPr>
          </a:p>
          <a:p>
            <a:pPr>
              <a:buClr>
                <a:srgbClr val="689D9B"/>
              </a:buClr>
            </a:pPr>
            <a:endParaRPr lang="de-DE">
              <a:ea typeface="+mn-lt"/>
              <a:cs typeface="+mn-lt"/>
            </a:endParaRPr>
          </a:p>
          <a:p>
            <a:pPr>
              <a:buClr>
                <a:srgbClr val="689D9B"/>
              </a:buClr>
            </a:pPr>
            <a:endParaRPr lang="de-DE">
              <a:ea typeface="+mn-lt"/>
              <a:cs typeface="+mn-lt"/>
            </a:endParaRPr>
          </a:p>
          <a:p>
            <a:pPr>
              <a:buClr>
                <a:srgbClr val="689D9B"/>
              </a:buClr>
            </a:pPr>
            <a:endParaRPr lang="de-DE">
              <a:ea typeface="+mn-lt"/>
              <a:cs typeface="+mn-lt"/>
            </a:endParaRPr>
          </a:p>
          <a:p>
            <a:pPr>
              <a:buClr>
                <a:srgbClr val="689D9B"/>
              </a:buClr>
            </a:pPr>
            <a:endParaRPr lang="de-DE">
              <a:ea typeface="+mn-lt"/>
              <a:cs typeface="+mn-lt"/>
            </a:endParaRPr>
          </a:p>
          <a:p>
            <a:pPr>
              <a:buClr>
                <a:srgbClr val="689D9B"/>
              </a:buClr>
            </a:pPr>
            <a:endParaRPr lang="de-DE">
              <a:ea typeface="+mn-lt"/>
              <a:cs typeface="+mn-lt"/>
            </a:endParaRPr>
          </a:p>
          <a:p>
            <a:pPr>
              <a:buClr>
                <a:srgbClr val="689D9B"/>
              </a:buClr>
            </a:pPr>
            <a:endParaRPr lang="de-DE">
              <a:ea typeface="+mn-lt"/>
              <a:cs typeface="+mn-lt"/>
            </a:endParaRPr>
          </a:p>
          <a:p>
            <a:pPr>
              <a:buClr>
                <a:srgbClr val="689D9B"/>
              </a:buClr>
            </a:pPr>
            <a:endParaRPr lang="de-DE">
              <a:ea typeface="+mn-lt"/>
              <a:cs typeface="+mn-lt"/>
            </a:endParaRPr>
          </a:p>
        </p:txBody>
      </p:sp>
    </p:spTree>
    <p:extLst>
      <p:ext uri="{BB962C8B-B14F-4D97-AF65-F5344CB8AC3E}">
        <p14:creationId xmlns:p14="http://schemas.microsoft.com/office/powerpoint/2010/main" val="133320036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Integral</Template>
  <TotalTime>0</TotalTime>
  <Words>1538</Words>
  <Application>Microsoft Office PowerPoint</Application>
  <PresentationFormat>Breitbild</PresentationFormat>
  <Paragraphs>221</Paragraphs>
  <Slides>34</Slides>
  <Notes>18</Notes>
  <HiddenSlides>0</HiddenSlides>
  <MMClips>3</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34</vt:i4>
      </vt:variant>
    </vt:vector>
  </HeadingPairs>
  <TitlesOfParts>
    <vt:vector size="42" baseType="lpstr">
      <vt:lpstr>Arial</vt:lpstr>
      <vt:lpstr>Arial,Sans-Serif</vt:lpstr>
      <vt:lpstr>Calibri</vt:lpstr>
      <vt:lpstr>Tw Cen MT</vt:lpstr>
      <vt:lpstr>Tw Cen MT Condensed</vt:lpstr>
      <vt:lpstr>Wingdings</vt:lpstr>
      <vt:lpstr>Wingdings 3</vt:lpstr>
      <vt:lpstr>Integral</vt:lpstr>
      <vt:lpstr>Diklusion </vt:lpstr>
      <vt:lpstr>Ablauf</vt:lpstr>
      <vt:lpstr>PowerPoint-Präsentation</vt:lpstr>
      <vt:lpstr>Video zum Thema Inklusion </vt:lpstr>
      <vt:lpstr>Barrieren</vt:lpstr>
      <vt:lpstr>Was für Barrieren gibt es? </vt:lpstr>
      <vt:lpstr>Zwei Arten von Barrieren</vt:lpstr>
      <vt:lpstr>Das Internet als Barriere</vt:lpstr>
      <vt:lpstr>Wofür nutzen wir das Internet? </vt:lpstr>
      <vt:lpstr>Aber Moment mal...   Kann denn wirklich jeder diese Vorteile nutzen? </vt:lpstr>
      <vt:lpstr>Menschen mit sehbehinderung</vt:lpstr>
      <vt:lpstr>Menschen mit körperlicher Einschränkung</vt:lpstr>
      <vt:lpstr>Blinde</vt:lpstr>
      <vt:lpstr>Gehörlose </vt:lpstr>
      <vt:lpstr>PowerPoint-Präsentation</vt:lpstr>
      <vt:lpstr>DIVersity-bingo</vt:lpstr>
      <vt:lpstr>PowerPoint-Präsentation</vt:lpstr>
      <vt:lpstr>PowerPoint-Präsentation</vt:lpstr>
      <vt:lpstr>PowerPoint-Präsentation</vt:lpstr>
      <vt:lpstr>Was könnte das Thema der Story sein?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Positivbeispiel 1:</vt:lpstr>
      <vt:lpstr>PowerPoint-Präsentation</vt:lpstr>
      <vt:lpstr>PowerPoint-Präsentation</vt:lpstr>
      <vt:lpstr>PowerPoint-Präsentation</vt:lpstr>
      <vt:lpstr>PowerPoint-Präsentation</vt:lpstr>
      <vt:lpstr>Literatur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Diklusion</dc:title>
  <dc:creator>Familie Albrecht</dc:creator>
  <cp:lastModifiedBy>Samuel Springsguth</cp:lastModifiedBy>
  <cp:revision>88</cp:revision>
  <dcterms:created xsi:type="dcterms:W3CDTF">2022-05-13T11:34:39Z</dcterms:created>
  <dcterms:modified xsi:type="dcterms:W3CDTF">2022-08-31T20:35:36Z</dcterms:modified>
</cp:coreProperties>
</file>