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3" r:id="rId1"/>
  </p:sldMasterIdLst>
  <p:notesMasterIdLst>
    <p:notesMasterId r:id="rId18"/>
  </p:notesMasterIdLst>
  <p:sldIdLst>
    <p:sldId id="256" r:id="rId2"/>
    <p:sldId id="257" r:id="rId3"/>
    <p:sldId id="357" r:id="rId4"/>
    <p:sldId id="347" r:id="rId5"/>
    <p:sldId id="348" r:id="rId6"/>
    <p:sldId id="349" r:id="rId7"/>
    <p:sldId id="359" r:id="rId8"/>
    <p:sldId id="258" r:id="rId9"/>
    <p:sldId id="350" r:id="rId10"/>
    <p:sldId id="358" r:id="rId11"/>
    <p:sldId id="360" r:id="rId12"/>
    <p:sldId id="361" r:id="rId13"/>
    <p:sldId id="354" r:id="rId14"/>
    <p:sldId id="362" r:id="rId15"/>
    <p:sldId id="352" r:id="rId16"/>
    <p:sldId id="355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6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31A095-FF52-4BB8-8018-CF14A96DA813}">
  <a:tblStyle styleId="{4A31A095-FF52-4BB8-8018-CF14A96DA81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cc7554a049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cc7554a049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cf7a3c50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cf7a3c503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371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39975" y="1324500"/>
            <a:ext cx="70641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40000" y="3377100"/>
            <a:ext cx="7064100" cy="44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257975" y="-72550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6467450" y="3935375"/>
            <a:ext cx="3047400" cy="134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714550" y="2543963"/>
            <a:ext cx="3714900" cy="64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3746550" y="1478925"/>
            <a:ext cx="1650900" cy="97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291400" y="3279625"/>
            <a:ext cx="4561200" cy="3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19" name="Google Shape;19;p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7948925" y="3979775"/>
            <a:ext cx="1378500" cy="12363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12875" y="-88700"/>
            <a:ext cx="1418700" cy="1064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47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13250" y="1272925"/>
            <a:ext cx="77175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6" name="Google Shape;26;p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6884900" y="-113600"/>
            <a:ext cx="2565600" cy="1306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81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5038975" y="26490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2"/>
          </p:nvPr>
        </p:nvSpPr>
        <p:spPr>
          <a:xfrm>
            <a:off x="5038975" y="2961200"/>
            <a:ext cx="2486100" cy="9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3"/>
          </p:nvPr>
        </p:nvSpPr>
        <p:spPr>
          <a:xfrm>
            <a:off x="1693175" y="26490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24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4"/>
          </p:nvPr>
        </p:nvSpPr>
        <p:spPr>
          <a:xfrm>
            <a:off x="1693175" y="2961200"/>
            <a:ext cx="2486100" cy="9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35" name="Google Shape;35;p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36;p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6935750" y="3931325"/>
            <a:ext cx="2549400" cy="13545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895950" y="1682000"/>
            <a:ext cx="3847200" cy="23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567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cxnSp>
        <p:nvCxnSpPr>
          <p:cNvPr id="57" name="Google Shape;57;p9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5925450" y="2797500"/>
            <a:ext cx="3378000" cy="24669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713225" y="539500"/>
            <a:ext cx="3557100" cy="97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62" name="Google Shape;62;p10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63;p10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0"/>
          <p:cNvCxnSpPr/>
          <p:nvPr/>
        </p:nvCxnSpPr>
        <p:spPr>
          <a:xfrm rot="10800000" flipH="1">
            <a:off x="6144975" y="3103725"/>
            <a:ext cx="3118200" cy="22011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3583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50010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1655200" y="2255100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500100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1655250" y="4036125"/>
            <a:ext cx="24861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3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2410500" y="2932775"/>
            <a:ext cx="4323000" cy="4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48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1"/>
          </p:nvPr>
        </p:nvSpPr>
        <p:spPr>
          <a:xfrm>
            <a:off x="1842900" y="1661963"/>
            <a:ext cx="5458200" cy="9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92" name="Google Shape;92;p14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3" name="Google Shape;93;p14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3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1994850" y="1697488"/>
            <a:ext cx="5154300" cy="11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2299500" y="2972150"/>
            <a:ext cx="4545000" cy="5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de-DE"/>
              <a:t>Master-Untertitelformat bearbeiten</a:t>
            </a:r>
            <a:endParaRPr/>
          </a:p>
        </p:txBody>
      </p:sp>
      <p:cxnSp>
        <p:nvCxnSpPr>
          <p:cNvPr id="97" name="Google Shape;97;p15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8" name="Google Shape;98;p15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0" name="Google Shape;230;p31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" name="Google Shape;231;p31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32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" name="Google Shape;234;p32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32"/>
          <p:cNvCxnSpPr/>
          <p:nvPr/>
        </p:nvCxnSpPr>
        <p:spPr>
          <a:xfrm>
            <a:off x="7434175" y="-125600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" name="Google Shape;236;p32"/>
          <p:cNvCxnSpPr/>
          <p:nvPr/>
        </p:nvCxnSpPr>
        <p:spPr>
          <a:xfrm>
            <a:off x="-147275" y="3943475"/>
            <a:ext cx="1993200" cy="1330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8" name="Google Shape;238;p33"/>
          <p:cNvCxnSpPr/>
          <p:nvPr/>
        </p:nvCxnSpPr>
        <p:spPr>
          <a:xfrm>
            <a:off x="-72550" y="487745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p33"/>
          <p:cNvCxnSpPr/>
          <p:nvPr/>
        </p:nvCxnSpPr>
        <p:spPr>
          <a:xfrm>
            <a:off x="-72550" y="274100"/>
            <a:ext cx="92874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0" name="Google Shape;240;p33"/>
          <p:cNvCxnSpPr/>
          <p:nvPr/>
        </p:nvCxnSpPr>
        <p:spPr>
          <a:xfrm flipH="1">
            <a:off x="6772150" y="3663450"/>
            <a:ext cx="2823300" cy="1633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5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5" r:id="rId5"/>
    <p:sldLayoutId id="2147483656" r:id="rId6"/>
    <p:sldLayoutId id="2147483659" r:id="rId7"/>
    <p:sldLayoutId id="2147483660" r:id="rId8"/>
    <p:sldLayoutId id="2147483661" r:id="rId9"/>
    <p:sldLayoutId id="2147483677" r:id="rId10"/>
    <p:sldLayoutId id="2147483678" r:id="rId11"/>
    <p:sldLayoutId id="214748367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832BC38-2EDF-DE27-1999-066EA6C58189}"/>
              </a:ext>
            </a:extLst>
          </p:cNvPr>
          <p:cNvSpPr txBox="1"/>
          <p:nvPr/>
        </p:nvSpPr>
        <p:spPr>
          <a:xfrm>
            <a:off x="2124605" y="4835733"/>
            <a:ext cx="48947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>
                <a:latin typeface="Montserrat" pitchFamily="2" charset="77"/>
              </a:rPr>
              <a:t>https://www.istockphoto.com/de/video/das-wort-willkommen-animiertes-banner-mit-dem-textfarbenen-regenbogen-gm1278233867-377238432</a:t>
            </a:r>
            <a:endParaRPr lang="en-DE" sz="1000">
              <a:latin typeface="Montserrat" pitchFamily="2" charset="77"/>
            </a:endParaRPr>
          </a:p>
        </p:txBody>
      </p:sp>
      <p:pic>
        <p:nvPicPr>
          <p:cNvPr id="4" name="istockphoto-1278233867-640_adpp_is">
            <a:hlinkClick r:id="" action="ppaction://media"/>
            <a:extLst>
              <a:ext uri="{FF2B5EF4-FFF2-40B4-BE49-F238E27FC236}">
                <a16:creationId xmlns:a16="http://schemas.microsoft.com/office/drawing/2014/main" id="{6239258A-BA47-44A5-69F0-B4ACA32CA3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857250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>
            <a:extLst>
              <a:ext uri="{FF2B5EF4-FFF2-40B4-BE49-F238E27FC236}">
                <a16:creationId xmlns:a16="http://schemas.microsoft.com/office/drawing/2014/main" id="{0211C88A-2E1E-2924-60B3-A76EFA200F98}"/>
              </a:ext>
            </a:extLst>
          </p:cNvPr>
          <p:cNvSpPr/>
          <p:nvPr/>
        </p:nvSpPr>
        <p:spPr>
          <a:xfrm>
            <a:off x="2960951" y="1664758"/>
            <a:ext cx="3222097" cy="1813983"/>
          </a:xfrm>
          <a:prstGeom prst="cloud">
            <a:avLst/>
          </a:prstGeom>
          <a:solidFill>
            <a:srgbClr val="F8E6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61" name="Google Shape;261;p40"/>
          <p:cNvSpPr txBox="1">
            <a:spLocks noGrp="1"/>
          </p:cNvSpPr>
          <p:nvPr>
            <p:ph type="title"/>
          </p:nvPr>
        </p:nvSpPr>
        <p:spPr>
          <a:xfrm>
            <a:off x="3515737" y="2228054"/>
            <a:ext cx="2112525" cy="687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>
                <a:solidFill>
                  <a:schemeClr val="tx1"/>
                </a:solidFill>
              </a:rPr>
              <a:t>D</a:t>
            </a:r>
            <a:r>
              <a:rPr lang="de-DE"/>
              <a:t>as sind wir</a:t>
            </a:r>
            <a:endParaRPr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3F36898-4F8D-7B94-4E47-89F10F20F2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79" y="3346692"/>
            <a:ext cx="2332715" cy="19461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4EF04-5823-C971-A3AF-E6D487A13A8B}"/>
              </a:ext>
            </a:extLst>
          </p:cNvPr>
          <p:cNvSpPr txBox="1"/>
          <p:nvPr/>
        </p:nvSpPr>
        <p:spPr>
          <a:xfrm>
            <a:off x="2960951" y="4835723"/>
            <a:ext cx="47654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BAA954-DAC8-2CCF-FCF1-82A3D683B49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873125" y="2082600"/>
            <a:ext cx="7397750" cy="978300"/>
          </a:xfrm>
        </p:spPr>
        <p:txBody>
          <a:bodyPr/>
          <a:lstStyle/>
          <a:p>
            <a:r>
              <a:rPr lang="de-DE"/>
              <a:t>Regeln</a:t>
            </a:r>
            <a:endParaRPr lang="en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328E2EA-6E06-B230-F82F-8407A30951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539" y="1902301"/>
            <a:ext cx="1570285" cy="131005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DC6FF2B-6E73-8432-F3CC-9B8466442D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3604" y="485562"/>
            <a:ext cx="1914276" cy="159703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389D680-45BC-CC41-E261-3DE67CF9FC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741" y="3212355"/>
            <a:ext cx="1613920" cy="1346457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0EB31455-8EFF-0784-063D-1FF59535EE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3481" y="290550"/>
            <a:ext cx="2369067" cy="19764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0CD4C0-04B6-7ABD-9A3A-8CAF5A20F2D7}"/>
              </a:ext>
            </a:extLst>
          </p:cNvPr>
          <p:cNvSpPr txBox="1"/>
          <p:nvPr/>
        </p:nvSpPr>
        <p:spPr>
          <a:xfrm>
            <a:off x="2206824" y="4852950"/>
            <a:ext cx="4723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909266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AC8D-FBCD-2294-5E3F-9EE14F8B2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550" y="956133"/>
            <a:ext cx="3714900" cy="648900"/>
          </a:xfrm>
        </p:spPr>
        <p:txBody>
          <a:bodyPr/>
          <a:lstStyle/>
          <a:p>
            <a:r>
              <a:rPr lang="de-DE" err="1"/>
              <a:t>Dikluscouts</a:t>
            </a:r>
            <a:endParaRPr lang="en-D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933CFA-8E7F-A73A-C93B-7CC3AD78F0BF}"/>
              </a:ext>
            </a:extLst>
          </p:cNvPr>
          <p:cNvSpPr txBox="1"/>
          <p:nvPr/>
        </p:nvSpPr>
        <p:spPr>
          <a:xfrm>
            <a:off x="2714550" y="2169584"/>
            <a:ext cx="4360334" cy="402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2000">
                <a:latin typeface="Montserrat" pitchFamily="2" charset="77"/>
              </a:rPr>
              <a:t>Digitale Medien </a:t>
            </a:r>
            <a:r>
              <a:rPr lang="en-US" sz="2000">
                <a:latin typeface="Montserrat" pitchFamily="2" charset="77"/>
              </a:rPr>
              <a:t>+ </a:t>
            </a:r>
            <a:r>
              <a:rPr lang="en-US" sz="2000" err="1">
                <a:latin typeface="Montserrat" pitchFamily="2" charset="77"/>
              </a:rPr>
              <a:t>Inklusion</a:t>
            </a:r>
            <a:r>
              <a:rPr lang="en-US" sz="2000">
                <a:latin typeface="Montserrat" pitchFamily="2" charset="77"/>
              </a:rPr>
              <a:t> </a:t>
            </a:r>
            <a:endParaRPr lang="en-DE" sz="2000">
              <a:latin typeface="Montserrat" pitchFamily="2" charset="77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C95E58-639F-7F01-9FAA-6AF0E629CB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450" y="2708870"/>
            <a:ext cx="2002750" cy="1670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8837F3-2C53-2D54-4E96-2A4451E69318}"/>
              </a:ext>
            </a:extLst>
          </p:cNvPr>
          <p:cNvSpPr txBox="1"/>
          <p:nvPr/>
        </p:nvSpPr>
        <p:spPr>
          <a:xfrm>
            <a:off x="2532755" y="4835723"/>
            <a:ext cx="4723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923375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C4F3-8684-CEA2-EB08-DF801216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396" y="1244798"/>
            <a:ext cx="4561199" cy="796727"/>
          </a:xfrm>
        </p:spPr>
        <p:txBody>
          <a:bodyPr/>
          <a:lstStyle/>
          <a:p>
            <a:r>
              <a:rPr lang="de-DE" err="1"/>
              <a:t>Inklusion</a:t>
            </a:r>
            <a:r>
              <a:rPr lang="de-DE"/>
              <a:t> = Bildung für alle </a:t>
            </a:r>
            <a:endParaRPr lang="en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0E2CCC8-EC5A-EE88-D98C-679884FF19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36" y="807286"/>
            <a:ext cx="2114960" cy="176446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E75CDFB-660F-CD3B-9202-9780DF5DFB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6070" y="2835793"/>
            <a:ext cx="2114961" cy="176446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DF02990-2606-498E-28E4-3866060EA6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1886" y="398363"/>
            <a:ext cx="1492067" cy="124479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8AB4F7C-C5AE-E47D-37F8-75D80F05A9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9655" y="3023871"/>
            <a:ext cx="1594372" cy="133014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7F29928-19CE-02D4-3E25-2446442897A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863" y="3379036"/>
            <a:ext cx="1492067" cy="124479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2EF35EC-E7D6-EAEA-4865-66F0121212A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0666" y="2003310"/>
            <a:ext cx="1223287" cy="10205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468A19-EF88-B33E-7066-8DF9C86E6238}"/>
              </a:ext>
            </a:extLst>
          </p:cNvPr>
          <p:cNvSpPr txBox="1"/>
          <p:nvPr/>
        </p:nvSpPr>
        <p:spPr>
          <a:xfrm>
            <a:off x="2210033" y="4864299"/>
            <a:ext cx="4723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29826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262E-2A3B-FD67-8BE6-899C0FAEC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093" y="2235909"/>
            <a:ext cx="5525813" cy="671682"/>
          </a:xfrm>
        </p:spPr>
        <p:txBody>
          <a:bodyPr/>
          <a:lstStyle/>
          <a:p>
            <a:r>
              <a:rPr lang="de-DE" sz="5000"/>
              <a:t>Warm – up Spiele</a:t>
            </a:r>
            <a:endParaRPr lang="en-DE" sz="5000"/>
          </a:p>
        </p:txBody>
      </p:sp>
      <p:pic>
        <p:nvPicPr>
          <p:cNvPr id="4" name="Grafik 3" descr="Ein Bild, das Text, Teller, Geschirr enthält.&#10;&#10;Automatisch generierte Beschreibung">
            <a:extLst>
              <a:ext uri="{FF2B5EF4-FFF2-40B4-BE49-F238E27FC236}">
                <a16:creationId xmlns:a16="http://schemas.microsoft.com/office/drawing/2014/main" id="{E3831332-83A3-6D2A-DC4E-D58CCC95A4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3689" y="3056351"/>
            <a:ext cx="1913462" cy="159635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723F6AF-3BDE-9B88-52CC-379DE7B702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563" y="668674"/>
            <a:ext cx="1789398" cy="14928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6DB368-4246-1110-78B7-F41473141A29}"/>
              </a:ext>
            </a:extLst>
          </p:cNvPr>
          <p:cNvSpPr txBox="1"/>
          <p:nvPr/>
        </p:nvSpPr>
        <p:spPr>
          <a:xfrm>
            <a:off x="2189266" y="4835723"/>
            <a:ext cx="47654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68548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262E-2A3B-FD67-8BE6-899C0FAEC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093" y="2235909"/>
            <a:ext cx="5525813" cy="671682"/>
          </a:xfrm>
        </p:spPr>
        <p:txBody>
          <a:bodyPr/>
          <a:lstStyle/>
          <a:p>
            <a:r>
              <a:rPr lang="de-DE" sz="5000"/>
              <a:t>5 Minuten Pause</a:t>
            </a:r>
            <a:endParaRPr lang="en-DE" sz="500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195AB57-3A7A-2B70-3569-1980D209802F}"/>
              </a:ext>
            </a:extLst>
          </p:cNvPr>
          <p:cNvSpPr txBox="1"/>
          <p:nvPr/>
        </p:nvSpPr>
        <p:spPr>
          <a:xfrm>
            <a:off x="1809093" y="3887896"/>
            <a:ext cx="4765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/>
              <a:t>https://classroomscreen.com/app/wv1/7d5b1907-70d5-4220-bdf0-fa9eba6261a9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C5E824C-6817-C799-37C9-A79E472CA1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2729">
            <a:off x="6555098" y="2004339"/>
            <a:ext cx="1994202" cy="1663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D4EE31-8C1A-1670-BE02-A348F63DE58B}"/>
              </a:ext>
            </a:extLst>
          </p:cNvPr>
          <p:cNvSpPr txBox="1"/>
          <p:nvPr/>
        </p:nvSpPr>
        <p:spPr>
          <a:xfrm>
            <a:off x="2189266" y="4835723"/>
            <a:ext cx="47654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87021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 txBox="1">
            <a:spLocks noGrp="1"/>
          </p:cNvSpPr>
          <p:nvPr>
            <p:ph type="title"/>
          </p:nvPr>
        </p:nvSpPr>
        <p:spPr>
          <a:xfrm>
            <a:off x="1987675" y="489850"/>
            <a:ext cx="43072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Die vier Stationen – Teil 1</a:t>
            </a:r>
            <a:endParaRPr/>
          </a:p>
        </p:txBody>
      </p:sp>
      <p:sp>
        <p:nvSpPr>
          <p:cNvPr id="268" name="Google Shape;268;p41"/>
          <p:cNvSpPr txBox="1">
            <a:spLocks noGrp="1"/>
          </p:cNvSpPr>
          <p:nvPr>
            <p:ph type="subTitle" idx="3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Leichte Sprache</a:t>
            </a:r>
            <a:endParaRPr/>
          </a:p>
        </p:txBody>
      </p:sp>
      <p:sp>
        <p:nvSpPr>
          <p:cNvPr id="269" name="Google Shape;269;p41"/>
          <p:cNvSpPr txBox="1">
            <a:spLocks noGrp="1"/>
          </p:cNvSpPr>
          <p:nvPr>
            <p:ph type="subTitle" idx="1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Farbenblindheit</a:t>
            </a:r>
            <a:endParaRPr/>
          </a:p>
        </p:txBody>
      </p:sp>
      <p:sp>
        <p:nvSpPr>
          <p:cNvPr id="272" name="Google Shape;272;p41"/>
          <p:cNvSpPr txBox="1">
            <a:spLocks noGrp="1"/>
          </p:cNvSpPr>
          <p:nvPr>
            <p:ph type="subTitle" idx="5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Gehörlosigkeit </a:t>
            </a:r>
            <a:endParaRPr/>
          </a:p>
        </p:txBody>
      </p:sp>
      <p:sp>
        <p:nvSpPr>
          <p:cNvPr id="274" name="Google Shape;274;p41"/>
          <p:cNvSpPr txBox="1">
            <a:spLocks noGrp="1"/>
          </p:cNvSpPr>
          <p:nvPr>
            <p:ph type="subTitle" idx="7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Blindheit</a:t>
            </a:r>
            <a:endParaRPr/>
          </a:p>
        </p:txBody>
      </p:sp>
      <p:sp>
        <p:nvSpPr>
          <p:cNvPr id="276" name="Google Shape;276;p41"/>
          <p:cNvSpPr txBox="1">
            <a:spLocks noGrp="1"/>
          </p:cNvSpPr>
          <p:nvPr>
            <p:ph type="title" idx="9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title" idx="13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title" idx="14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79" name="Google Shape;279;p41"/>
          <p:cNvSpPr txBox="1">
            <a:spLocks noGrp="1"/>
          </p:cNvSpPr>
          <p:nvPr>
            <p:ph type="title" idx="15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E5B017A-7E83-BFE6-B986-FCA1063562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396" y="2843309"/>
            <a:ext cx="1613920" cy="13464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C20365-3DC5-0883-5DDE-2FA036E566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567" y="1116067"/>
            <a:ext cx="1249633" cy="1042541"/>
          </a:xfrm>
          <a:prstGeom prst="rect">
            <a:avLst/>
          </a:prstGeom>
        </p:spPr>
      </p:pic>
      <p:pic>
        <p:nvPicPr>
          <p:cNvPr id="9" name="Grafik 8" descr="Ein Bild, das Fenster, Ebene, Flugzeug enthält.&#10;&#10;Automatisch generierte Beschreibung">
            <a:extLst>
              <a:ext uri="{FF2B5EF4-FFF2-40B4-BE49-F238E27FC236}">
                <a16:creationId xmlns:a16="http://schemas.microsoft.com/office/drawing/2014/main" id="{43C17AF6-04F3-2C70-CFDD-2A0C6972B75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337" y="1170959"/>
            <a:ext cx="1458096" cy="121645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9405232-3196-7709-8DB6-00C1C481DE7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189" y="3127216"/>
            <a:ext cx="1273617" cy="1062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09270F-20D3-CB29-7A63-4D739B51C1B5}"/>
              </a:ext>
            </a:extLst>
          </p:cNvPr>
          <p:cNvSpPr txBox="1"/>
          <p:nvPr/>
        </p:nvSpPr>
        <p:spPr>
          <a:xfrm>
            <a:off x="2245645" y="4867567"/>
            <a:ext cx="4652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097C753C-1841-43AE-61F4-31F046462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1400" y="2375250"/>
            <a:ext cx="4561200" cy="393000"/>
          </a:xfrm>
        </p:spPr>
        <p:txBody>
          <a:bodyPr/>
          <a:lstStyle/>
          <a:p>
            <a:r>
              <a:rPr lang="en-GB"/>
              <a:t>https://</a:t>
            </a:r>
            <a:r>
              <a:rPr lang="en-GB" err="1"/>
              <a:t>classroomscreen.com</a:t>
            </a:r>
            <a:r>
              <a:rPr lang="en-GB"/>
              <a:t>/app/</a:t>
            </a:r>
            <a:r>
              <a:rPr lang="en-GB" err="1"/>
              <a:t>wv1</a:t>
            </a:r>
            <a:r>
              <a:rPr lang="en-GB"/>
              <a:t>/7d5b1907-70d5-4220-bdf0-</a:t>
            </a:r>
            <a:r>
              <a:rPr lang="en-GB" err="1"/>
              <a:t>fa9eba6261a9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73805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3BC69-446C-D978-AEB8-2433A1ED5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550" y="2247300"/>
            <a:ext cx="3714900" cy="648900"/>
          </a:xfrm>
        </p:spPr>
        <p:txBody>
          <a:bodyPr/>
          <a:lstStyle/>
          <a:p>
            <a:r>
              <a:rPr lang="de-DE"/>
              <a:t>Pause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18FE76D-DBD9-F125-693E-28C234255C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4346">
            <a:off x="5305627" y="819927"/>
            <a:ext cx="1833727" cy="152983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B1F2AD1-4E2E-96E4-DFC8-3350D269CA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375" y="3229941"/>
            <a:ext cx="2009573" cy="167654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746E66A-F980-8886-04E8-3E7ED7AA50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8196" y="2775903"/>
            <a:ext cx="2553802" cy="2130580"/>
          </a:xfrm>
          <a:prstGeom prst="rect">
            <a:avLst/>
          </a:prstGeom>
        </p:spPr>
      </p:pic>
      <p:pic>
        <p:nvPicPr>
          <p:cNvPr id="16" name="Grafik 15" descr="Ein Bild, das Geschirr enthält.&#10;&#10;Automatisch generierte Beschreibung">
            <a:extLst>
              <a:ext uri="{FF2B5EF4-FFF2-40B4-BE49-F238E27FC236}">
                <a16:creationId xmlns:a16="http://schemas.microsoft.com/office/drawing/2014/main" id="{0D544EE6-21BF-FA75-FDDB-A4C70E6E895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98" y="864040"/>
            <a:ext cx="2291639" cy="191186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E1A8E25-17AE-BDC3-2D3F-18C44F45885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7374" y="732887"/>
            <a:ext cx="1303024" cy="10870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F92234-9080-D3DF-05B0-DDB97CDD5809}"/>
              </a:ext>
            </a:extLst>
          </p:cNvPr>
          <p:cNvSpPr txBox="1"/>
          <p:nvPr/>
        </p:nvSpPr>
        <p:spPr>
          <a:xfrm>
            <a:off x="2210038" y="4906483"/>
            <a:ext cx="4723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887651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085ED-C0C5-8D03-2D0B-AA8086B0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550" y="2247300"/>
            <a:ext cx="3714900" cy="648900"/>
          </a:xfrm>
        </p:spPr>
        <p:txBody>
          <a:bodyPr/>
          <a:lstStyle/>
          <a:p>
            <a:r>
              <a:rPr lang="de-DE"/>
              <a:t>Think-Pair-Share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2D2C587-0959-3FAB-FC8F-417F3C3B320D}"/>
              </a:ext>
            </a:extLst>
          </p:cNvPr>
          <p:cNvSpPr txBox="1"/>
          <p:nvPr/>
        </p:nvSpPr>
        <p:spPr>
          <a:xfrm>
            <a:off x="1781541" y="3815839"/>
            <a:ext cx="55809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/>
              <a:t>Nachdenken (alleine) -  Austauschen (zu zweit) – Mitteilen (Klasse)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4313080-AC36-1B90-1F2B-3EE57D94EF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099" y="4123616"/>
            <a:ext cx="777799" cy="6489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D83925E-1B75-55EA-F527-E30503C70E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5650" y="4168789"/>
            <a:ext cx="777799" cy="6489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0F31CBC-4DFC-88F3-BB81-B7066068A5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7709" y="3998256"/>
            <a:ext cx="963481" cy="803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654950-5B4E-3CA6-DE70-D8B9D15233A4}"/>
              </a:ext>
            </a:extLst>
          </p:cNvPr>
          <p:cNvSpPr txBox="1"/>
          <p:nvPr/>
        </p:nvSpPr>
        <p:spPr>
          <a:xfrm>
            <a:off x="2187266" y="4835723"/>
            <a:ext cx="4723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374583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 txBox="1">
            <a:spLocks noGrp="1"/>
          </p:cNvSpPr>
          <p:nvPr>
            <p:ph type="title"/>
          </p:nvPr>
        </p:nvSpPr>
        <p:spPr>
          <a:xfrm>
            <a:off x="1685819" y="489850"/>
            <a:ext cx="491096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Die vier Stationen Teil – 2 </a:t>
            </a:r>
            <a:endParaRPr/>
          </a:p>
        </p:txBody>
      </p:sp>
      <p:sp>
        <p:nvSpPr>
          <p:cNvPr id="268" name="Google Shape;268;p41"/>
          <p:cNvSpPr txBox="1">
            <a:spLocks noGrp="1"/>
          </p:cNvSpPr>
          <p:nvPr>
            <p:ph type="subTitle" idx="3"/>
          </p:nvPr>
        </p:nvSpPr>
        <p:spPr>
          <a:xfrm>
            <a:off x="16552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Leichte Sprache</a:t>
            </a:r>
            <a:endParaRPr/>
          </a:p>
        </p:txBody>
      </p:sp>
      <p:sp>
        <p:nvSpPr>
          <p:cNvPr id="269" name="Google Shape;269;p41"/>
          <p:cNvSpPr txBox="1">
            <a:spLocks noGrp="1"/>
          </p:cNvSpPr>
          <p:nvPr>
            <p:ph type="subTitle" idx="1"/>
          </p:nvPr>
        </p:nvSpPr>
        <p:spPr>
          <a:xfrm>
            <a:off x="5001000" y="1942925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Farbenblindheit</a:t>
            </a:r>
            <a:endParaRPr/>
          </a:p>
        </p:txBody>
      </p:sp>
      <p:sp>
        <p:nvSpPr>
          <p:cNvPr id="272" name="Google Shape;272;p41"/>
          <p:cNvSpPr txBox="1">
            <a:spLocks noGrp="1"/>
          </p:cNvSpPr>
          <p:nvPr>
            <p:ph type="subTitle" idx="5"/>
          </p:nvPr>
        </p:nvSpPr>
        <p:spPr>
          <a:xfrm>
            <a:off x="50010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Gehörlosigkeit </a:t>
            </a:r>
            <a:endParaRPr/>
          </a:p>
        </p:txBody>
      </p:sp>
      <p:sp>
        <p:nvSpPr>
          <p:cNvPr id="274" name="Google Shape;274;p41"/>
          <p:cNvSpPr txBox="1">
            <a:spLocks noGrp="1"/>
          </p:cNvSpPr>
          <p:nvPr>
            <p:ph type="subTitle" idx="7"/>
          </p:nvPr>
        </p:nvSpPr>
        <p:spPr>
          <a:xfrm>
            <a:off x="1655200" y="3723950"/>
            <a:ext cx="24861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Blindheit</a:t>
            </a:r>
            <a:endParaRPr/>
          </a:p>
        </p:txBody>
      </p:sp>
      <p:sp>
        <p:nvSpPr>
          <p:cNvPr id="276" name="Google Shape;276;p41"/>
          <p:cNvSpPr txBox="1">
            <a:spLocks noGrp="1"/>
          </p:cNvSpPr>
          <p:nvPr>
            <p:ph type="title" idx="9"/>
          </p:nvPr>
        </p:nvSpPr>
        <p:spPr>
          <a:xfrm>
            <a:off x="23786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77" name="Google Shape;277;p41"/>
          <p:cNvSpPr txBox="1">
            <a:spLocks noGrp="1"/>
          </p:cNvSpPr>
          <p:nvPr>
            <p:ph type="title" idx="13"/>
          </p:nvPr>
        </p:nvSpPr>
        <p:spPr>
          <a:xfrm>
            <a:off x="5724450" y="130358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type="title" idx="14"/>
          </p:nvPr>
        </p:nvSpPr>
        <p:spPr>
          <a:xfrm>
            <a:off x="237870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79" name="Google Shape;279;p41"/>
          <p:cNvSpPr txBox="1">
            <a:spLocks noGrp="1"/>
          </p:cNvSpPr>
          <p:nvPr>
            <p:ph type="title" idx="15"/>
          </p:nvPr>
        </p:nvSpPr>
        <p:spPr>
          <a:xfrm>
            <a:off x="5724450" y="3082738"/>
            <a:ext cx="10392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E5B017A-7E83-BFE6-B986-FCA1063562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396" y="2843309"/>
            <a:ext cx="1613920" cy="13464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C20365-3DC5-0883-5DDE-2FA036E5667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567" y="1116067"/>
            <a:ext cx="1249633" cy="1042541"/>
          </a:xfrm>
          <a:prstGeom prst="rect">
            <a:avLst/>
          </a:prstGeom>
        </p:spPr>
      </p:pic>
      <p:pic>
        <p:nvPicPr>
          <p:cNvPr id="9" name="Grafik 8" descr="Ein Bild, das Fenster, Ebene, Flugzeug enthält.&#10;&#10;Automatisch generierte Beschreibung">
            <a:extLst>
              <a:ext uri="{FF2B5EF4-FFF2-40B4-BE49-F238E27FC236}">
                <a16:creationId xmlns:a16="http://schemas.microsoft.com/office/drawing/2014/main" id="{43C17AF6-04F3-2C70-CFDD-2A0C6972B75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0337" y="1170959"/>
            <a:ext cx="1458096" cy="121645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9405232-3196-7709-8DB6-00C1C481DE7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189" y="3127216"/>
            <a:ext cx="1273617" cy="1062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DCC903-A024-7F06-C19F-DD6B2C8AA514}"/>
              </a:ext>
            </a:extLst>
          </p:cNvPr>
          <p:cNvSpPr txBox="1"/>
          <p:nvPr/>
        </p:nvSpPr>
        <p:spPr>
          <a:xfrm>
            <a:off x="2245645" y="4896145"/>
            <a:ext cx="4652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741024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097C753C-1841-43AE-61F4-31F046462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1400" y="2375250"/>
            <a:ext cx="4561200" cy="393000"/>
          </a:xfrm>
        </p:spPr>
        <p:txBody>
          <a:bodyPr/>
          <a:lstStyle/>
          <a:p>
            <a:r>
              <a:rPr lang="en-GB"/>
              <a:t>https://</a:t>
            </a:r>
            <a:r>
              <a:rPr lang="en-GB" err="1"/>
              <a:t>classroomscreen.com</a:t>
            </a:r>
            <a:r>
              <a:rPr lang="en-GB"/>
              <a:t>/app/</a:t>
            </a:r>
            <a:r>
              <a:rPr lang="en-GB" err="1"/>
              <a:t>wv1</a:t>
            </a:r>
            <a:r>
              <a:rPr lang="en-GB"/>
              <a:t>/7d5b1907-70d5-4220-bdf0-</a:t>
            </a:r>
            <a:r>
              <a:rPr lang="en-GB" err="1"/>
              <a:t>fa9eba6261a9</a:t>
            </a:r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84123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262E-2A3B-FD67-8BE6-899C0FAEC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093" y="2235909"/>
            <a:ext cx="5525813" cy="671682"/>
          </a:xfrm>
        </p:spPr>
        <p:txBody>
          <a:bodyPr/>
          <a:lstStyle/>
          <a:p>
            <a:r>
              <a:rPr lang="de-DE" sz="5000"/>
              <a:t>5 Minuten Pause</a:t>
            </a:r>
            <a:endParaRPr lang="en-DE" sz="500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195AB57-3A7A-2B70-3569-1980D209802F}"/>
              </a:ext>
            </a:extLst>
          </p:cNvPr>
          <p:cNvSpPr txBox="1"/>
          <p:nvPr/>
        </p:nvSpPr>
        <p:spPr>
          <a:xfrm>
            <a:off x="1809093" y="3665483"/>
            <a:ext cx="4765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/>
              <a:t>https://classroomscreen.com/app/wv1/7d5b1907-70d5-4220-bdf0-fa9eba6261a9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C5E824C-6817-C799-37C9-A79E472CA1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2729">
            <a:off x="6323657" y="1825441"/>
            <a:ext cx="1789113" cy="14926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25F401-9A46-68EA-4E42-6F754D75DF9F}"/>
              </a:ext>
            </a:extLst>
          </p:cNvPr>
          <p:cNvSpPr txBox="1"/>
          <p:nvPr/>
        </p:nvSpPr>
        <p:spPr>
          <a:xfrm>
            <a:off x="2189266" y="4868203"/>
            <a:ext cx="47654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229471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BAA954-DAC8-2CCF-FCF1-82A3D683B49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873125" y="2082600"/>
            <a:ext cx="7397750" cy="978300"/>
          </a:xfrm>
        </p:spPr>
        <p:txBody>
          <a:bodyPr/>
          <a:lstStyle/>
          <a:p>
            <a:r>
              <a:rPr lang="de-DE" sz="6600"/>
              <a:t>Präsentation</a:t>
            </a:r>
            <a:endParaRPr lang="en-DE" sz="66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24B7907-5D50-B2F6-3CDF-AFB8FF5BA6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50" y="2999355"/>
            <a:ext cx="1910647" cy="15940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6B2FCE-EAFB-690C-09FB-3777E09A0C73}"/>
              </a:ext>
            </a:extLst>
          </p:cNvPr>
          <p:cNvSpPr txBox="1"/>
          <p:nvPr/>
        </p:nvSpPr>
        <p:spPr>
          <a:xfrm>
            <a:off x="2210038" y="4914950"/>
            <a:ext cx="4723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668744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D7D9-0075-5342-26E2-DBF6C6678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550" y="1922850"/>
            <a:ext cx="3714900" cy="648900"/>
          </a:xfrm>
        </p:spPr>
        <p:txBody>
          <a:bodyPr/>
          <a:lstStyle/>
          <a:p>
            <a:r>
              <a:rPr lang="de-DE" sz="6600" dirty="0"/>
              <a:t>Abschluss</a:t>
            </a:r>
            <a:br>
              <a:rPr lang="de-DE" sz="6600" dirty="0"/>
            </a:br>
            <a:r>
              <a:rPr lang="de-DE" sz="6600" dirty="0"/>
              <a:t>Feedback Hand</a:t>
            </a:r>
            <a:endParaRPr lang="en-DE" sz="6600" dirty="0"/>
          </a:p>
        </p:txBody>
      </p:sp>
      <p:pic>
        <p:nvPicPr>
          <p:cNvPr id="4" name="Grafik 3" descr="Ein Bild, das Text, Geschirr, Teller enthält.&#10;&#10;Automatisch generierte Beschreibung">
            <a:extLst>
              <a:ext uri="{FF2B5EF4-FFF2-40B4-BE49-F238E27FC236}">
                <a16:creationId xmlns:a16="http://schemas.microsoft.com/office/drawing/2014/main" id="{357BB0A4-2719-20A1-CA01-5FB5B6919B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451" y="745247"/>
            <a:ext cx="1710232" cy="14268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0829AE-0D1B-A31A-9B57-90AE2B4FD0F6}"/>
              </a:ext>
            </a:extLst>
          </p:cNvPr>
          <p:cNvSpPr txBox="1"/>
          <p:nvPr/>
        </p:nvSpPr>
        <p:spPr>
          <a:xfrm>
            <a:off x="2210038" y="4879342"/>
            <a:ext cx="47239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METACOM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Symbole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© Annette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Kitzinger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830120793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Business Slides by Slidesgo">
  <a:themeElements>
    <a:clrScheme name="Simple Light">
      <a:dk1>
        <a:srgbClr val="000000"/>
      </a:dk1>
      <a:lt1>
        <a:srgbClr val="F5F2EE"/>
      </a:lt1>
      <a:dk2>
        <a:srgbClr val="000000"/>
      </a:dk2>
      <a:lt2>
        <a:srgbClr val="EEEEEE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Dikluscouts</Template>
  <TotalTime>0</TotalTime>
  <Words>190</Words>
  <Application>Microsoft Office PowerPoint</Application>
  <PresentationFormat>Bildschirmpräsentation (16:9)</PresentationFormat>
  <Paragraphs>49</Paragraphs>
  <Slides>16</Slides>
  <Notes>4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Crimson Text</vt:lpstr>
      <vt:lpstr>Lato</vt:lpstr>
      <vt:lpstr>Montserrat</vt:lpstr>
      <vt:lpstr>Verdana</vt:lpstr>
      <vt:lpstr>Vidaloka</vt:lpstr>
      <vt:lpstr>Minimalist Business Slides by Slidesgo</vt:lpstr>
      <vt:lpstr>PowerPoint-Präsentation</vt:lpstr>
      <vt:lpstr>Das sind wir</vt:lpstr>
      <vt:lpstr>Regeln</vt:lpstr>
      <vt:lpstr>Dikluscouts</vt:lpstr>
      <vt:lpstr>Inklusion = Bildung für alle </vt:lpstr>
      <vt:lpstr>Warm – up Spiele</vt:lpstr>
      <vt:lpstr>5 Minuten Pause</vt:lpstr>
      <vt:lpstr>Die vier Stationen – Teil 1</vt:lpstr>
      <vt:lpstr>PowerPoint-Präsentation</vt:lpstr>
      <vt:lpstr>Pause</vt:lpstr>
      <vt:lpstr>Think-Pair-Share</vt:lpstr>
      <vt:lpstr>Die vier Stationen Teil – 2 </vt:lpstr>
      <vt:lpstr>PowerPoint-Präsentation</vt:lpstr>
      <vt:lpstr>5 Minuten Pause</vt:lpstr>
      <vt:lpstr>Präsentation</vt:lpstr>
      <vt:lpstr>Abschluss Feedback Hand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Gesa Gunkel</dc:creator>
  <cp:lastModifiedBy>Gesa Gunkel</cp:lastModifiedBy>
  <cp:revision>1</cp:revision>
  <dcterms:created xsi:type="dcterms:W3CDTF">2022-08-29T14:02:08Z</dcterms:created>
  <dcterms:modified xsi:type="dcterms:W3CDTF">2022-08-29T14:16:51Z</dcterms:modified>
</cp:coreProperties>
</file>